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08" r:id="rId3"/>
  </p:sldMasterIdLst>
  <p:notesMasterIdLst>
    <p:notesMasterId r:id="rId118"/>
  </p:notesMasterIdLst>
  <p:sldIdLst>
    <p:sldId id="2561" r:id="rId4"/>
    <p:sldId id="2562" r:id="rId5"/>
    <p:sldId id="2563" r:id="rId6"/>
    <p:sldId id="2580" r:id="rId7"/>
    <p:sldId id="259" r:id="rId8"/>
    <p:sldId id="265" r:id="rId9"/>
    <p:sldId id="268" r:id="rId10"/>
    <p:sldId id="2602" r:id="rId11"/>
    <p:sldId id="257" r:id="rId12"/>
    <p:sldId id="271" r:id="rId13"/>
    <p:sldId id="2565" r:id="rId14"/>
    <p:sldId id="2581" r:id="rId15"/>
    <p:sldId id="2656" r:id="rId16"/>
    <p:sldId id="2586" r:id="rId17"/>
    <p:sldId id="272" r:id="rId18"/>
    <p:sldId id="275" r:id="rId19"/>
    <p:sldId id="276" r:id="rId20"/>
    <p:sldId id="270" r:id="rId21"/>
    <p:sldId id="273" r:id="rId22"/>
    <p:sldId id="258" r:id="rId23"/>
    <p:sldId id="277" r:id="rId24"/>
    <p:sldId id="278" r:id="rId25"/>
    <p:sldId id="2587" r:id="rId26"/>
    <p:sldId id="261" r:id="rId27"/>
    <p:sldId id="2588" r:id="rId28"/>
    <p:sldId id="2589" r:id="rId29"/>
    <p:sldId id="282" r:id="rId30"/>
    <p:sldId id="2590" r:id="rId31"/>
    <p:sldId id="264" r:id="rId32"/>
    <p:sldId id="2600" r:id="rId33"/>
    <p:sldId id="2584" r:id="rId34"/>
    <p:sldId id="297" r:id="rId35"/>
    <p:sldId id="283" r:id="rId36"/>
    <p:sldId id="2583" r:id="rId37"/>
    <p:sldId id="284" r:id="rId38"/>
    <p:sldId id="285" r:id="rId39"/>
    <p:sldId id="2585" r:id="rId40"/>
    <p:sldId id="286" r:id="rId41"/>
    <p:sldId id="287" r:id="rId42"/>
    <p:sldId id="288" r:id="rId43"/>
    <p:sldId id="289" r:id="rId44"/>
    <p:sldId id="290" r:id="rId45"/>
    <p:sldId id="292" r:id="rId46"/>
    <p:sldId id="291" r:id="rId47"/>
    <p:sldId id="293" r:id="rId48"/>
    <p:sldId id="294" r:id="rId49"/>
    <p:sldId id="295" r:id="rId50"/>
    <p:sldId id="298" r:id="rId51"/>
    <p:sldId id="296" r:id="rId52"/>
    <p:sldId id="299" r:id="rId53"/>
    <p:sldId id="308" r:id="rId54"/>
    <p:sldId id="300" r:id="rId55"/>
    <p:sldId id="301" r:id="rId56"/>
    <p:sldId id="302" r:id="rId57"/>
    <p:sldId id="304" r:id="rId58"/>
    <p:sldId id="2592" r:id="rId59"/>
    <p:sldId id="2593" r:id="rId60"/>
    <p:sldId id="2594" r:id="rId61"/>
    <p:sldId id="2595" r:id="rId62"/>
    <p:sldId id="2596" r:id="rId63"/>
    <p:sldId id="2598" r:id="rId64"/>
    <p:sldId id="2597" r:id="rId65"/>
    <p:sldId id="306" r:id="rId66"/>
    <p:sldId id="2599" r:id="rId67"/>
    <p:sldId id="2601" r:id="rId68"/>
    <p:sldId id="2604" r:id="rId69"/>
    <p:sldId id="2605" r:id="rId70"/>
    <p:sldId id="2606" r:id="rId71"/>
    <p:sldId id="2610" r:id="rId72"/>
    <p:sldId id="2611" r:id="rId73"/>
    <p:sldId id="2612" r:id="rId74"/>
    <p:sldId id="2614" r:id="rId75"/>
    <p:sldId id="2615" r:id="rId76"/>
    <p:sldId id="2616" r:id="rId77"/>
    <p:sldId id="2591" r:id="rId78"/>
    <p:sldId id="2617" r:id="rId79"/>
    <p:sldId id="2618" r:id="rId80"/>
    <p:sldId id="2619" r:id="rId81"/>
    <p:sldId id="2621" r:id="rId82"/>
    <p:sldId id="2622" r:id="rId83"/>
    <p:sldId id="2623" r:id="rId84"/>
    <p:sldId id="2624" r:id="rId85"/>
    <p:sldId id="2625" r:id="rId86"/>
    <p:sldId id="2626" r:id="rId87"/>
    <p:sldId id="2627" r:id="rId88"/>
    <p:sldId id="2628" r:id="rId89"/>
    <p:sldId id="2629" r:id="rId90"/>
    <p:sldId id="2630" r:id="rId91"/>
    <p:sldId id="2631" r:id="rId92"/>
    <p:sldId id="2633" r:id="rId93"/>
    <p:sldId id="2634" r:id="rId94"/>
    <p:sldId id="2635" r:id="rId95"/>
    <p:sldId id="2636" r:id="rId96"/>
    <p:sldId id="2637" r:id="rId97"/>
    <p:sldId id="2638" r:id="rId98"/>
    <p:sldId id="2639" r:id="rId99"/>
    <p:sldId id="2640" r:id="rId100"/>
    <p:sldId id="2642" r:id="rId101"/>
    <p:sldId id="2641" r:id="rId102"/>
    <p:sldId id="2643" r:id="rId103"/>
    <p:sldId id="2644" r:id="rId104"/>
    <p:sldId id="2646" r:id="rId105"/>
    <p:sldId id="2645" r:id="rId106"/>
    <p:sldId id="2648" r:id="rId107"/>
    <p:sldId id="2647" r:id="rId108"/>
    <p:sldId id="2650" r:id="rId109"/>
    <p:sldId id="2649" r:id="rId110"/>
    <p:sldId id="2651" r:id="rId111"/>
    <p:sldId id="2652" r:id="rId112"/>
    <p:sldId id="2653" r:id="rId113"/>
    <p:sldId id="2654" r:id="rId114"/>
    <p:sldId id="2655" r:id="rId115"/>
    <p:sldId id="2200" r:id="rId116"/>
    <p:sldId id="2603"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C1"/>
    <a:srgbClr val="FF7D7D"/>
    <a:srgbClr val="33FF8F"/>
    <a:srgbClr val="FA50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78" d="100"/>
          <a:sy n="78" d="100"/>
        </p:scale>
        <p:origin x="864" y="62"/>
      </p:cViewPr>
      <p:guideLst/>
    </p:cSldViewPr>
  </p:slideViewPr>
  <p:notesTextViewPr>
    <p:cViewPr>
      <p:scale>
        <a:sx n="1" d="1"/>
        <a:sy n="1" d="1"/>
      </p:scale>
      <p:origin x="0" y="0"/>
    </p:cViewPr>
  </p:notesTextViewPr>
  <p:sorterViewPr>
    <p:cViewPr>
      <p:scale>
        <a:sx n="100" d="100"/>
        <a:sy n="100" d="100"/>
      </p:scale>
      <p:origin x="0" y="-582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diagrams/_rels/data21.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sv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8E101-DA83-482E-9215-F36D0E1DC25A}"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F1DFFCF0-50DB-4D69-A04D-7BA6F0B140A8}">
      <dgm:prSet/>
      <dgm:spPr>
        <a:solidFill>
          <a:schemeClr val="accent4">
            <a:lumMod val="60000"/>
            <a:lumOff val="40000"/>
          </a:schemeClr>
        </a:solidFill>
      </dgm:spPr>
      <dgm:t>
        <a:bodyPr/>
        <a:lstStyle/>
        <a:p>
          <a:r>
            <a:rPr lang="en-US"/>
            <a:t>LOC-I :: Loss of Control in Flight </a:t>
          </a:r>
        </a:p>
      </dgm:t>
    </dgm:pt>
    <dgm:pt modelId="{A624DCFF-9D48-472E-810B-978685950AF2}" type="parTrans" cxnId="{ED161D96-A317-48B7-A325-47C97891BC1C}">
      <dgm:prSet/>
      <dgm:spPr/>
      <dgm:t>
        <a:bodyPr/>
        <a:lstStyle/>
        <a:p>
          <a:endParaRPr lang="en-US"/>
        </a:p>
      </dgm:t>
    </dgm:pt>
    <dgm:pt modelId="{4A135072-E6B1-410B-A26E-814B9A2D0899}" type="sibTrans" cxnId="{ED161D96-A317-48B7-A325-47C97891BC1C}">
      <dgm:prSet/>
      <dgm:spPr/>
      <dgm:t>
        <a:bodyPr/>
        <a:lstStyle/>
        <a:p>
          <a:endParaRPr lang="en-US"/>
        </a:p>
      </dgm:t>
    </dgm:pt>
    <dgm:pt modelId="{7A3A4444-C875-4935-B82B-0FF3C08AC3E6}">
      <dgm:prSet/>
      <dgm:spPr>
        <a:solidFill>
          <a:schemeClr val="accent3">
            <a:lumMod val="75000"/>
          </a:schemeClr>
        </a:solidFill>
      </dgm:spPr>
      <dgm:t>
        <a:bodyPr/>
        <a:lstStyle/>
        <a:p>
          <a:r>
            <a:rPr lang="en-US" dirty="0"/>
            <a:t>UPRT :: Upset Prevention and Training </a:t>
          </a:r>
        </a:p>
      </dgm:t>
    </dgm:pt>
    <dgm:pt modelId="{2FD8BF3D-30A9-43A8-BE3E-D4984FB9B6B4}" type="parTrans" cxnId="{07CF72F4-A2E1-41BE-A189-7EE1227723BF}">
      <dgm:prSet/>
      <dgm:spPr/>
      <dgm:t>
        <a:bodyPr/>
        <a:lstStyle/>
        <a:p>
          <a:endParaRPr lang="en-US"/>
        </a:p>
      </dgm:t>
    </dgm:pt>
    <dgm:pt modelId="{76CFA2E1-DBC4-46B6-8BF3-1316D611FE15}" type="sibTrans" cxnId="{07CF72F4-A2E1-41BE-A189-7EE1227723BF}">
      <dgm:prSet/>
      <dgm:spPr/>
      <dgm:t>
        <a:bodyPr/>
        <a:lstStyle/>
        <a:p>
          <a:endParaRPr lang="en-US"/>
        </a:p>
      </dgm:t>
    </dgm:pt>
    <dgm:pt modelId="{11F8A066-A4F2-495D-B8B6-9C349D097491}">
      <dgm:prSet/>
      <dgm:spPr>
        <a:solidFill>
          <a:srgbClr val="00B050"/>
        </a:solidFill>
      </dgm:spPr>
      <dgm:t>
        <a:bodyPr/>
        <a:lstStyle/>
        <a:p>
          <a:r>
            <a:rPr lang="en-US"/>
            <a:t>FSTD :: Flight Simulator Training Device </a:t>
          </a:r>
        </a:p>
      </dgm:t>
    </dgm:pt>
    <dgm:pt modelId="{FAB21F30-96FB-47A9-A6E1-ABB873C6C275}" type="parTrans" cxnId="{19C8BABF-1F2B-4BA7-AD9F-FC250B027A1E}">
      <dgm:prSet/>
      <dgm:spPr/>
      <dgm:t>
        <a:bodyPr/>
        <a:lstStyle/>
        <a:p>
          <a:endParaRPr lang="en-US"/>
        </a:p>
      </dgm:t>
    </dgm:pt>
    <dgm:pt modelId="{885672C2-36BA-4F15-A09D-4F8EA344B134}" type="sibTrans" cxnId="{19C8BABF-1F2B-4BA7-AD9F-FC250B027A1E}">
      <dgm:prSet/>
      <dgm:spPr/>
      <dgm:t>
        <a:bodyPr/>
        <a:lstStyle/>
        <a:p>
          <a:endParaRPr lang="en-US"/>
        </a:p>
      </dgm:t>
    </dgm:pt>
    <dgm:pt modelId="{1AD40E3D-2653-4437-BC48-2EFAFA56B506}">
      <dgm:prSet/>
      <dgm:spPr>
        <a:solidFill>
          <a:schemeClr val="accent2">
            <a:lumMod val="75000"/>
          </a:schemeClr>
        </a:solidFill>
      </dgm:spPr>
      <dgm:t>
        <a:bodyPr/>
        <a:lstStyle/>
        <a:p>
          <a:r>
            <a:rPr lang="en-US" dirty="0"/>
            <a:t>LOCART :: Loss of Control Avoidance and  Recovery Training </a:t>
          </a:r>
        </a:p>
      </dgm:t>
    </dgm:pt>
    <dgm:pt modelId="{85C17999-6336-4D9A-BA69-7766F41458AE}" type="parTrans" cxnId="{EB7A0215-42B4-4A6C-A458-8213B531944D}">
      <dgm:prSet/>
      <dgm:spPr/>
      <dgm:t>
        <a:bodyPr/>
        <a:lstStyle/>
        <a:p>
          <a:endParaRPr lang="en-US"/>
        </a:p>
      </dgm:t>
    </dgm:pt>
    <dgm:pt modelId="{023C5324-3FDE-40E1-843C-7520478583DC}" type="sibTrans" cxnId="{EB7A0215-42B4-4A6C-A458-8213B531944D}">
      <dgm:prSet/>
      <dgm:spPr/>
      <dgm:t>
        <a:bodyPr/>
        <a:lstStyle/>
        <a:p>
          <a:endParaRPr lang="en-US"/>
        </a:p>
      </dgm:t>
    </dgm:pt>
    <dgm:pt modelId="{03AC96DB-7EF1-4908-BD98-9219EF6D3B76}" type="pres">
      <dgm:prSet presAssocID="{A5F8E101-DA83-482E-9215-F36D0E1DC25A}" presName="linear" presStyleCnt="0">
        <dgm:presLayoutVars>
          <dgm:animLvl val="lvl"/>
          <dgm:resizeHandles val="exact"/>
        </dgm:presLayoutVars>
      </dgm:prSet>
      <dgm:spPr/>
    </dgm:pt>
    <dgm:pt modelId="{88AEEFB5-C3FC-40E0-8827-21039018ABF1}" type="pres">
      <dgm:prSet presAssocID="{F1DFFCF0-50DB-4D69-A04D-7BA6F0B140A8}" presName="parentText" presStyleLbl="node1" presStyleIdx="0" presStyleCnt="4">
        <dgm:presLayoutVars>
          <dgm:chMax val="0"/>
          <dgm:bulletEnabled val="1"/>
        </dgm:presLayoutVars>
      </dgm:prSet>
      <dgm:spPr/>
    </dgm:pt>
    <dgm:pt modelId="{400848CE-4D73-41C1-AC52-A9EE9A89BDA9}" type="pres">
      <dgm:prSet presAssocID="{4A135072-E6B1-410B-A26E-814B9A2D0899}" presName="spacer" presStyleCnt="0"/>
      <dgm:spPr/>
    </dgm:pt>
    <dgm:pt modelId="{01041D67-0E58-4141-BA61-FF3651C0065B}" type="pres">
      <dgm:prSet presAssocID="{7A3A4444-C875-4935-B82B-0FF3C08AC3E6}" presName="parentText" presStyleLbl="node1" presStyleIdx="1" presStyleCnt="4">
        <dgm:presLayoutVars>
          <dgm:chMax val="0"/>
          <dgm:bulletEnabled val="1"/>
        </dgm:presLayoutVars>
      </dgm:prSet>
      <dgm:spPr/>
    </dgm:pt>
    <dgm:pt modelId="{5BF846A0-9991-4DFF-AE0E-0907BFB991A4}" type="pres">
      <dgm:prSet presAssocID="{76CFA2E1-DBC4-46B6-8BF3-1316D611FE15}" presName="spacer" presStyleCnt="0"/>
      <dgm:spPr/>
    </dgm:pt>
    <dgm:pt modelId="{AF2D24BB-22FC-4BE8-9635-56D3DFE5B58F}" type="pres">
      <dgm:prSet presAssocID="{11F8A066-A4F2-495D-B8B6-9C349D097491}" presName="parentText" presStyleLbl="node1" presStyleIdx="2" presStyleCnt="4">
        <dgm:presLayoutVars>
          <dgm:chMax val="0"/>
          <dgm:bulletEnabled val="1"/>
        </dgm:presLayoutVars>
      </dgm:prSet>
      <dgm:spPr/>
    </dgm:pt>
    <dgm:pt modelId="{8436A9C9-94B2-4D2C-B76F-89A57254019B}" type="pres">
      <dgm:prSet presAssocID="{885672C2-36BA-4F15-A09D-4F8EA344B134}" presName="spacer" presStyleCnt="0"/>
      <dgm:spPr/>
    </dgm:pt>
    <dgm:pt modelId="{2154623C-7B2A-4126-9DE0-4692864FE44F}" type="pres">
      <dgm:prSet presAssocID="{1AD40E3D-2653-4437-BC48-2EFAFA56B506}" presName="parentText" presStyleLbl="node1" presStyleIdx="3" presStyleCnt="4">
        <dgm:presLayoutVars>
          <dgm:chMax val="0"/>
          <dgm:bulletEnabled val="1"/>
        </dgm:presLayoutVars>
      </dgm:prSet>
      <dgm:spPr/>
    </dgm:pt>
  </dgm:ptLst>
  <dgm:cxnLst>
    <dgm:cxn modelId="{EB7A0215-42B4-4A6C-A458-8213B531944D}" srcId="{A5F8E101-DA83-482E-9215-F36D0E1DC25A}" destId="{1AD40E3D-2653-4437-BC48-2EFAFA56B506}" srcOrd="3" destOrd="0" parTransId="{85C17999-6336-4D9A-BA69-7766F41458AE}" sibTransId="{023C5324-3FDE-40E1-843C-7520478583DC}"/>
    <dgm:cxn modelId="{ED161D96-A317-48B7-A325-47C97891BC1C}" srcId="{A5F8E101-DA83-482E-9215-F36D0E1DC25A}" destId="{F1DFFCF0-50DB-4D69-A04D-7BA6F0B140A8}" srcOrd="0" destOrd="0" parTransId="{A624DCFF-9D48-472E-810B-978685950AF2}" sibTransId="{4A135072-E6B1-410B-A26E-814B9A2D0899}"/>
    <dgm:cxn modelId="{946A299F-6A44-4839-BDD4-8A7DEA865848}" type="presOf" srcId="{7A3A4444-C875-4935-B82B-0FF3C08AC3E6}" destId="{01041D67-0E58-4141-BA61-FF3651C0065B}" srcOrd="0" destOrd="0" presId="urn:microsoft.com/office/officeart/2005/8/layout/vList2"/>
    <dgm:cxn modelId="{19C8BABF-1F2B-4BA7-AD9F-FC250B027A1E}" srcId="{A5F8E101-DA83-482E-9215-F36D0E1DC25A}" destId="{11F8A066-A4F2-495D-B8B6-9C349D097491}" srcOrd="2" destOrd="0" parTransId="{FAB21F30-96FB-47A9-A6E1-ABB873C6C275}" sibTransId="{885672C2-36BA-4F15-A09D-4F8EA344B134}"/>
    <dgm:cxn modelId="{D1B853C5-808F-436D-800E-0A64F7CA00F9}" type="presOf" srcId="{1AD40E3D-2653-4437-BC48-2EFAFA56B506}" destId="{2154623C-7B2A-4126-9DE0-4692864FE44F}" srcOrd="0" destOrd="0" presId="urn:microsoft.com/office/officeart/2005/8/layout/vList2"/>
    <dgm:cxn modelId="{D8F681C9-1F06-4027-A464-01F744940325}" type="presOf" srcId="{F1DFFCF0-50DB-4D69-A04D-7BA6F0B140A8}" destId="{88AEEFB5-C3FC-40E0-8827-21039018ABF1}" srcOrd="0" destOrd="0" presId="urn:microsoft.com/office/officeart/2005/8/layout/vList2"/>
    <dgm:cxn modelId="{4B480FEE-F706-49ED-996D-35B997C91437}" type="presOf" srcId="{A5F8E101-DA83-482E-9215-F36D0E1DC25A}" destId="{03AC96DB-7EF1-4908-BD98-9219EF6D3B76}" srcOrd="0" destOrd="0" presId="urn:microsoft.com/office/officeart/2005/8/layout/vList2"/>
    <dgm:cxn modelId="{07CF72F4-A2E1-41BE-A189-7EE1227723BF}" srcId="{A5F8E101-DA83-482E-9215-F36D0E1DC25A}" destId="{7A3A4444-C875-4935-B82B-0FF3C08AC3E6}" srcOrd="1" destOrd="0" parTransId="{2FD8BF3D-30A9-43A8-BE3E-D4984FB9B6B4}" sibTransId="{76CFA2E1-DBC4-46B6-8BF3-1316D611FE15}"/>
    <dgm:cxn modelId="{3257B0FB-DB00-4FB9-9AD0-14E32E683993}" type="presOf" srcId="{11F8A066-A4F2-495D-B8B6-9C349D097491}" destId="{AF2D24BB-22FC-4BE8-9635-56D3DFE5B58F}" srcOrd="0" destOrd="0" presId="urn:microsoft.com/office/officeart/2005/8/layout/vList2"/>
    <dgm:cxn modelId="{042A1CF9-366D-46D8-8252-093F288EA495}" type="presParOf" srcId="{03AC96DB-7EF1-4908-BD98-9219EF6D3B76}" destId="{88AEEFB5-C3FC-40E0-8827-21039018ABF1}" srcOrd="0" destOrd="0" presId="urn:microsoft.com/office/officeart/2005/8/layout/vList2"/>
    <dgm:cxn modelId="{96087F10-5454-4B9C-B5C2-3E10E2E7C055}" type="presParOf" srcId="{03AC96DB-7EF1-4908-BD98-9219EF6D3B76}" destId="{400848CE-4D73-41C1-AC52-A9EE9A89BDA9}" srcOrd="1" destOrd="0" presId="urn:microsoft.com/office/officeart/2005/8/layout/vList2"/>
    <dgm:cxn modelId="{9014E2D6-6278-476B-BD56-19C7D60A2056}" type="presParOf" srcId="{03AC96DB-7EF1-4908-BD98-9219EF6D3B76}" destId="{01041D67-0E58-4141-BA61-FF3651C0065B}" srcOrd="2" destOrd="0" presId="urn:microsoft.com/office/officeart/2005/8/layout/vList2"/>
    <dgm:cxn modelId="{023515AB-6A03-4ACB-A92C-B95CE7D9053F}" type="presParOf" srcId="{03AC96DB-7EF1-4908-BD98-9219EF6D3B76}" destId="{5BF846A0-9991-4DFF-AE0E-0907BFB991A4}" srcOrd="3" destOrd="0" presId="urn:microsoft.com/office/officeart/2005/8/layout/vList2"/>
    <dgm:cxn modelId="{F2675D8F-31F2-4A32-B47B-D5AACEEE45E4}" type="presParOf" srcId="{03AC96DB-7EF1-4908-BD98-9219EF6D3B76}" destId="{AF2D24BB-22FC-4BE8-9635-56D3DFE5B58F}" srcOrd="4" destOrd="0" presId="urn:microsoft.com/office/officeart/2005/8/layout/vList2"/>
    <dgm:cxn modelId="{C2B02D52-682A-4BB5-A11E-DC6431C74D98}" type="presParOf" srcId="{03AC96DB-7EF1-4908-BD98-9219EF6D3B76}" destId="{8436A9C9-94B2-4D2C-B76F-89A57254019B}" srcOrd="5" destOrd="0" presId="urn:microsoft.com/office/officeart/2005/8/layout/vList2"/>
    <dgm:cxn modelId="{4E7A8554-6BD1-467C-ABE7-CDBF2DA420D5}" type="presParOf" srcId="{03AC96DB-7EF1-4908-BD98-9219EF6D3B76}" destId="{2154623C-7B2A-4126-9DE0-4692864FE44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FF7D7D"/>
        </a:solidFill>
      </dgm:spPr>
      <dgm:t>
        <a:bodyPr/>
        <a:lstStyle/>
        <a:p>
          <a:pPr algn="ctr"/>
          <a:r>
            <a:rPr lang="en-US" dirty="0">
              <a:solidFill>
                <a:schemeClr val="bg1"/>
              </a:solidFill>
            </a:rPr>
            <a:t>Recognize</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chemeClr val="accent5"/>
        </a:solidFill>
      </dgm:spPr>
      <dgm:t>
        <a:bodyPr/>
        <a:lstStyle/>
        <a:p>
          <a:pPr algn="ctr"/>
          <a:r>
            <a:rPr lang="en-US" dirty="0">
              <a:solidFill>
                <a:schemeClr val="bg1"/>
              </a:solidFill>
            </a:rPr>
            <a:t>Confirm</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rgbClr val="33FF8F"/>
        </a:solidFill>
      </dgm:spPr>
      <dgm:t>
        <a:bodyPr/>
        <a:lstStyle/>
        <a:p>
          <a:pPr algn="ctr"/>
          <a:r>
            <a:rPr lang="en-US" dirty="0">
              <a:solidFill>
                <a:schemeClr val="bg1"/>
              </a:solidFill>
            </a:rPr>
            <a:t>Recovery</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3">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3">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3">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chemeClr val="tx1">
            <a:lumMod val="75000"/>
          </a:schemeClr>
        </a:solidFill>
      </dgm:spPr>
      <dgm:t>
        <a:bodyPr/>
        <a:lstStyle/>
        <a:p>
          <a:pPr algn="ctr"/>
          <a:r>
            <a:rPr lang="en-US"/>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chemeClr val="tx1">
            <a:lumMod val="75000"/>
          </a:schemeClr>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chemeClr val="tx1">
            <a:lumMod val="75000"/>
          </a:schemeClr>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chemeClr val="tx1">
            <a:lumMod val="75000"/>
          </a:schemeClr>
        </a:solidFill>
      </dgm:spPr>
      <dgm:t>
        <a:bodyPr/>
        <a:lstStyle/>
        <a:p>
          <a:pPr algn="ctr"/>
          <a:r>
            <a:rPr lang="en-US"/>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chemeClr val="tx1">
            <a:lumMod val="75000"/>
          </a:schemeClr>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chemeClr val="tx1">
            <a:lumMod val="75000"/>
          </a:schemeClr>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chemeClr val="tx1">
            <a:lumMod val="75000"/>
          </a:schemeClr>
        </a:solidFill>
      </dgm:spPr>
      <dgm:t>
        <a:bodyPr/>
        <a:lstStyle/>
        <a:p>
          <a:pPr algn="ctr"/>
          <a:r>
            <a:rPr lang="en-US"/>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chemeClr val="tx1">
            <a:lumMod val="75000"/>
          </a:schemeClr>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chemeClr val="tx1">
            <a:lumMod val="75000"/>
          </a:schemeClr>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chemeClr val="tx1">
            <a:lumMod val="75000"/>
          </a:schemeClr>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rgbClr val="00B0F0"/>
        </a:solidFill>
      </dgm:spPr>
      <dgm:t>
        <a:bodyPr/>
        <a:lstStyle/>
        <a:p>
          <a:pPr algn="ctr"/>
          <a:r>
            <a:rPr lang="en-US" dirty="0"/>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chemeClr val="tx1">
            <a:lumMod val="75000"/>
          </a:schemeClr>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chemeClr val="tx1">
            <a:lumMod val="75000"/>
          </a:schemeClr>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chemeClr val="tx1">
            <a:lumMod val="75000"/>
          </a:schemeClr>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chemeClr val="tx1">
            <a:lumMod val="75000"/>
          </a:schemeClr>
        </a:solidFill>
      </dgm:spPr>
      <dgm:t>
        <a:bodyPr/>
        <a:lstStyle/>
        <a:p>
          <a:pPr algn="ctr"/>
          <a:r>
            <a:rPr lang="en-US" dirty="0"/>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rgbClr val="FFC000"/>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chemeClr val="tx1">
            <a:lumMod val="75000"/>
          </a:schemeClr>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chemeClr val="tx1">
            <a:lumMod val="75000"/>
          </a:schemeClr>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chemeClr val="tx1">
            <a:lumMod val="75000"/>
          </a:schemeClr>
        </a:solidFill>
      </dgm:spPr>
      <dgm:t>
        <a:bodyPr/>
        <a:lstStyle/>
        <a:p>
          <a:pPr algn="ctr"/>
          <a:r>
            <a:rPr lang="en-US" dirty="0"/>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chemeClr val="tx1">
            <a:lumMod val="75000"/>
          </a:schemeClr>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rgbClr val="0070C0"/>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rgbClr val="FFC000"/>
        </a:solidFill>
      </dgm:spPr>
      <dgm:t>
        <a:bodyPr/>
        <a:lstStyle/>
        <a:p>
          <a:pPr algn="ctr"/>
          <a:r>
            <a:rPr lang="en-US" dirty="0"/>
            <a:t>THRUST</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rgbClr val="00B0F0"/>
        </a:solidFill>
      </dgm:spPr>
      <dgm:t>
        <a:bodyPr/>
        <a:lstStyle/>
        <a:p>
          <a:pPr algn="ctr"/>
          <a:r>
            <a:rPr lang="en-US" dirty="0"/>
            <a:t>ROLL</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rgbClr val="0070C0"/>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custLinFactNeighborX="-31537" custLinFactNeighborY="-20319">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rgbClr val="00B0F0"/>
        </a:solidFill>
      </dgm:spPr>
      <dgm:t>
        <a:bodyPr/>
        <a:lstStyle/>
        <a:p>
          <a:pPr algn="ctr"/>
          <a:r>
            <a:rPr lang="en-US"/>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rgbClr val="FFC000"/>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rgbClr val="0070C0"/>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rgbClr val="FFC000"/>
        </a:solidFill>
      </dgm:spPr>
      <dgm:t>
        <a:bodyPr/>
        <a:lstStyle/>
        <a:p>
          <a:pPr algn="ctr"/>
          <a:r>
            <a:rPr lang="en-US" dirty="0"/>
            <a:t>THRUST</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rgbClr val="00B0F0"/>
        </a:solidFill>
      </dgm:spPr>
      <dgm:t>
        <a:bodyPr/>
        <a:lstStyle/>
        <a:p>
          <a:pPr algn="ctr"/>
          <a:r>
            <a:rPr lang="en-US" dirty="0"/>
            <a:t>ROLL</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rgbClr val="0070C0"/>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custLinFactNeighborX="-31537" custLinFactNeighborY="-20319">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custLinFactNeighborX="-380">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49ED52E-A053-48C3-8329-E41626078B01}"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98070A0A-82CE-481E-8829-1D01673F0FA4}">
      <dgm:prSet/>
      <dgm:spPr/>
      <dgm:t>
        <a:bodyPr/>
        <a:lstStyle/>
        <a:p>
          <a:r>
            <a:rPr lang="th-TH" b="1" u="sng" dirty="0"/>
            <a:t>ก่อนปี ค.ศ. 2000 </a:t>
          </a:r>
          <a:r>
            <a:rPr lang="th-TH" dirty="0"/>
            <a:t>การฝึกบินมักมุ่งเน้นไปที่ การจัดการระบบเครื่องบินและการนำทาง แต่ไม่ได้ให้ความสำคัญกับการกู้คืนเครื่องบินจากสถานการณ์ผิดปกติที่รุนแรง</a:t>
          </a:r>
          <a:endParaRPr lang="en-US" dirty="0"/>
        </a:p>
      </dgm:t>
    </dgm:pt>
    <dgm:pt modelId="{1CAEFAF5-4A31-48F1-BBE7-F143D35EEB4B}" type="parTrans" cxnId="{C791E7BB-91A2-4FF1-B2C4-EA4B931A1EAF}">
      <dgm:prSet/>
      <dgm:spPr/>
      <dgm:t>
        <a:bodyPr/>
        <a:lstStyle/>
        <a:p>
          <a:endParaRPr lang="en-US"/>
        </a:p>
      </dgm:t>
    </dgm:pt>
    <dgm:pt modelId="{FA646E90-B722-4240-A982-730F7844FAF3}" type="sibTrans" cxnId="{C791E7BB-91A2-4FF1-B2C4-EA4B931A1EAF}">
      <dgm:prSet/>
      <dgm:spPr/>
      <dgm:t>
        <a:bodyPr/>
        <a:lstStyle/>
        <a:p>
          <a:endParaRPr lang="en-US"/>
        </a:p>
      </dgm:t>
    </dgm:pt>
    <dgm:pt modelId="{A3E621B5-A934-4AA5-9FDD-8076ADA84229}">
      <dgm:prSet/>
      <dgm:spPr/>
      <dgm:t>
        <a:bodyPr/>
        <a:lstStyle/>
        <a:p>
          <a:r>
            <a:rPr lang="th-TH" b="1" u="sng" dirty="0"/>
            <a:t>ปี ค.ศ. 2014 </a:t>
          </a:r>
          <a:r>
            <a:rPr lang="en-US" b="1" u="none" dirty="0"/>
            <a:t> </a:t>
          </a:r>
          <a:r>
            <a:rPr lang="en-US" dirty="0"/>
            <a:t>ICAO </a:t>
          </a:r>
          <a:r>
            <a:rPr lang="th-TH" dirty="0"/>
            <a:t>เริ่มบรรจุ </a:t>
          </a:r>
          <a:r>
            <a:rPr lang="en-US" dirty="0"/>
            <a:t>UPRT </a:t>
          </a:r>
          <a:r>
            <a:rPr lang="th-TH" dirty="0"/>
            <a:t>ใน</a:t>
          </a:r>
          <a:r>
            <a:rPr lang="en-US" dirty="0"/>
            <a:t> Annex 1,</a:t>
          </a:r>
          <a:r>
            <a:rPr lang="th-TH" dirty="0"/>
            <a:t> </a:t>
          </a:r>
          <a:r>
            <a:rPr lang="en-US" dirty="0"/>
            <a:t>Annex 6 </a:t>
          </a:r>
          <a:r>
            <a:rPr lang="th-TH" dirty="0"/>
            <a:t>และ </a:t>
          </a:r>
          <a:r>
            <a:rPr lang="en-US" dirty="0"/>
            <a:t>Doc 10011 </a:t>
          </a:r>
        </a:p>
      </dgm:t>
    </dgm:pt>
    <dgm:pt modelId="{492B5F7B-A0AB-4843-916F-878A9704E6E1}" type="parTrans" cxnId="{595DCB3A-F545-46EF-8CDE-59A2232FFDFC}">
      <dgm:prSet/>
      <dgm:spPr/>
      <dgm:t>
        <a:bodyPr/>
        <a:lstStyle/>
        <a:p>
          <a:endParaRPr lang="en-US"/>
        </a:p>
      </dgm:t>
    </dgm:pt>
    <dgm:pt modelId="{13825F3D-A8BA-4C76-9B0D-967512273084}" type="sibTrans" cxnId="{595DCB3A-F545-46EF-8CDE-59A2232FFDFC}">
      <dgm:prSet/>
      <dgm:spPr/>
      <dgm:t>
        <a:bodyPr/>
        <a:lstStyle/>
        <a:p>
          <a:endParaRPr lang="en-US"/>
        </a:p>
      </dgm:t>
    </dgm:pt>
    <dgm:pt modelId="{F38B8C04-DED7-4491-8331-BEEC07F86A3D}">
      <dgm:prSet/>
      <dgm:spPr/>
      <dgm:t>
        <a:bodyPr/>
        <a:lstStyle/>
        <a:p>
          <a:r>
            <a:rPr lang="th-TH" b="1" u="sng" dirty="0"/>
            <a:t>ปี ค.ศ. 2015 </a:t>
          </a:r>
          <a:r>
            <a:rPr lang="en-US" dirty="0"/>
            <a:t>FAA </a:t>
          </a:r>
          <a:r>
            <a:rPr lang="th-TH" dirty="0"/>
            <a:t>เริ่มกำหนดให้สายการบินมีการฝึก </a:t>
          </a:r>
          <a:r>
            <a:rPr lang="en-US" dirty="0"/>
            <a:t>UPRT </a:t>
          </a:r>
        </a:p>
      </dgm:t>
    </dgm:pt>
    <dgm:pt modelId="{469FE2C2-9813-454B-B4BD-950EBF5D45C6}" type="parTrans" cxnId="{985FBBEE-F971-4CCD-8B46-04AD55788845}">
      <dgm:prSet/>
      <dgm:spPr/>
      <dgm:t>
        <a:bodyPr/>
        <a:lstStyle/>
        <a:p>
          <a:endParaRPr lang="en-US"/>
        </a:p>
      </dgm:t>
    </dgm:pt>
    <dgm:pt modelId="{1FD8A132-E51A-4F67-A501-D34177277D1B}" type="sibTrans" cxnId="{985FBBEE-F971-4CCD-8B46-04AD55788845}">
      <dgm:prSet/>
      <dgm:spPr/>
      <dgm:t>
        <a:bodyPr/>
        <a:lstStyle/>
        <a:p>
          <a:endParaRPr lang="en-US"/>
        </a:p>
      </dgm:t>
    </dgm:pt>
    <dgm:pt modelId="{EC3C11DB-5497-48A2-BF7C-E68A4B551F3B}" type="pres">
      <dgm:prSet presAssocID="{449ED52E-A053-48C3-8329-E41626078B01}" presName="vert0" presStyleCnt="0">
        <dgm:presLayoutVars>
          <dgm:dir/>
          <dgm:animOne val="branch"/>
          <dgm:animLvl val="lvl"/>
        </dgm:presLayoutVars>
      </dgm:prSet>
      <dgm:spPr/>
    </dgm:pt>
    <dgm:pt modelId="{47F356C8-AAF0-4B4B-972D-0062189C1103}" type="pres">
      <dgm:prSet presAssocID="{98070A0A-82CE-481E-8829-1D01673F0FA4}" presName="thickLine" presStyleLbl="alignNode1" presStyleIdx="0" presStyleCnt="3"/>
      <dgm:spPr/>
    </dgm:pt>
    <dgm:pt modelId="{A38E6749-F159-46F8-AF84-4A38FD4203FF}" type="pres">
      <dgm:prSet presAssocID="{98070A0A-82CE-481E-8829-1D01673F0FA4}" presName="horz1" presStyleCnt="0"/>
      <dgm:spPr/>
    </dgm:pt>
    <dgm:pt modelId="{659CDB96-668A-4F60-A936-99D253133AC0}" type="pres">
      <dgm:prSet presAssocID="{98070A0A-82CE-481E-8829-1D01673F0FA4}" presName="tx1" presStyleLbl="revTx" presStyleIdx="0" presStyleCnt="3"/>
      <dgm:spPr/>
    </dgm:pt>
    <dgm:pt modelId="{0F07EAD5-850E-4A1E-9224-8C976E53F8EF}" type="pres">
      <dgm:prSet presAssocID="{98070A0A-82CE-481E-8829-1D01673F0FA4}" presName="vert1" presStyleCnt="0"/>
      <dgm:spPr/>
    </dgm:pt>
    <dgm:pt modelId="{922EAFC3-6932-41EE-B7B1-359C908A1230}" type="pres">
      <dgm:prSet presAssocID="{A3E621B5-A934-4AA5-9FDD-8076ADA84229}" presName="thickLine" presStyleLbl="alignNode1" presStyleIdx="1" presStyleCnt="3"/>
      <dgm:spPr/>
    </dgm:pt>
    <dgm:pt modelId="{17855B4A-CFB5-4651-B443-6EE76C9CB103}" type="pres">
      <dgm:prSet presAssocID="{A3E621B5-A934-4AA5-9FDD-8076ADA84229}" presName="horz1" presStyleCnt="0"/>
      <dgm:spPr/>
    </dgm:pt>
    <dgm:pt modelId="{27687CB0-94AF-4633-AF00-334FCEB8E98D}" type="pres">
      <dgm:prSet presAssocID="{A3E621B5-A934-4AA5-9FDD-8076ADA84229}" presName="tx1" presStyleLbl="revTx" presStyleIdx="1" presStyleCnt="3"/>
      <dgm:spPr/>
    </dgm:pt>
    <dgm:pt modelId="{AC5A1569-2424-4BCE-894A-EDD44193BE4D}" type="pres">
      <dgm:prSet presAssocID="{A3E621B5-A934-4AA5-9FDD-8076ADA84229}" presName="vert1" presStyleCnt="0"/>
      <dgm:spPr/>
    </dgm:pt>
    <dgm:pt modelId="{EEB4F0A7-ADB3-490D-BFDA-657D52C39A01}" type="pres">
      <dgm:prSet presAssocID="{F38B8C04-DED7-4491-8331-BEEC07F86A3D}" presName="thickLine" presStyleLbl="alignNode1" presStyleIdx="2" presStyleCnt="3"/>
      <dgm:spPr/>
    </dgm:pt>
    <dgm:pt modelId="{969E95DD-6DA0-4539-98D1-A6368FA27FF5}" type="pres">
      <dgm:prSet presAssocID="{F38B8C04-DED7-4491-8331-BEEC07F86A3D}" presName="horz1" presStyleCnt="0"/>
      <dgm:spPr/>
    </dgm:pt>
    <dgm:pt modelId="{D0A198B6-A80D-4511-BD03-D88C02AFC1F4}" type="pres">
      <dgm:prSet presAssocID="{F38B8C04-DED7-4491-8331-BEEC07F86A3D}" presName="tx1" presStyleLbl="revTx" presStyleIdx="2" presStyleCnt="3"/>
      <dgm:spPr/>
    </dgm:pt>
    <dgm:pt modelId="{F2E6E94D-A8FA-4EAC-8E00-FA374CEE105A}" type="pres">
      <dgm:prSet presAssocID="{F38B8C04-DED7-4491-8331-BEEC07F86A3D}" presName="vert1" presStyleCnt="0"/>
      <dgm:spPr/>
    </dgm:pt>
  </dgm:ptLst>
  <dgm:cxnLst>
    <dgm:cxn modelId="{595DCB3A-F545-46EF-8CDE-59A2232FFDFC}" srcId="{449ED52E-A053-48C3-8329-E41626078B01}" destId="{A3E621B5-A934-4AA5-9FDD-8076ADA84229}" srcOrd="1" destOrd="0" parTransId="{492B5F7B-A0AB-4843-916F-878A9704E6E1}" sibTransId="{13825F3D-A8BA-4C76-9B0D-967512273084}"/>
    <dgm:cxn modelId="{79422879-FC07-4936-81C5-DE6A17154759}" type="presOf" srcId="{A3E621B5-A934-4AA5-9FDD-8076ADA84229}" destId="{27687CB0-94AF-4633-AF00-334FCEB8E98D}" srcOrd="0" destOrd="0" presId="urn:microsoft.com/office/officeart/2008/layout/LinedList"/>
    <dgm:cxn modelId="{C791E7BB-91A2-4FF1-B2C4-EA4B931A1EAF}" srcId="{449ED52E-A053-48C3-8329-E41626078B01}" destId="{98070A0A-82CE-481E-8829-1D01673F0FA4}" srcOrd="0" destOrd="0" parTransId="{1CAEFAF5-4A31-48F1-BBE7-F143D35EEB4B}" sibTransId="{FA646E90-B722-4240-A982-730F7844FAF3}"/>
    <dgm:cxn modelId="{EB2ACAD7-DD2D-45F0-91CE-A31CCC722E71}" type="presOf" srcId="{98070A0A-82CE-481E-8829-1D01673F0FA4}" destId="{659CDB96-668A-4F60-A936-99D253133AC0}" srcOrd="0" destOrd="0" presId="urn:microsoft.com/office/officeart/2008/layout/LinedList"/>
    <dgm:cxn modelId="{DC6B01EA-24E7-4624-9B57-9DC2B0F7239A}" type="presOf" srcId="{449ED52E-A053-48C3-8329-E41626078B01}" destId="{EC3C11DB-5497-48A2-BF7C-E68A4B551F3B}" srcOrd="0" destOrd="0" presId="urn:microsoft.com/office/officeart/2008/layout/LinedList"/>
    <dgm:cxn modelId="{2E1CF8EA-7457-45D0-8B95-FA0FFCF02766}" type="presOf" srcId="{F38B8C04-DED7-4491-8331-BEEC07F86A3D}" destId="{D0A198B6-A80D-4511-BD03-D88C02AFC1F4}" srcOrd="0" destOrd="0" presId="urn:microsoft.com/office/officeart/2008/layout/LinedList"/>
    <dgm:cxn modelId="{985FBBEE-F971-4CCD-8B46-04AD55788845}" srcId="{449ED52E-A053-48C3-8329-E41626078B01}" destId="{F38B8C04-DED7-4491-8331-BEEC07F86A3D}" srcOrd="2" destOrd="0" parTransId="{469FE2C2-9813-454B-B4BD-950EBF5D45C6}" sibTransId="{1FD8A132-E51A-4F67-A501-D34177277D1B}"/>
    <dgm:cxn modelId="{78FF0A60-0B16-4804-AD5F-43B5DB856D59}" type="presParOf" srcId="{EC3C11DB-5497-48A2-BF7C-E68A4B551F3B}" destId="{47F356C8-AAF0-4B4B-972D-0062189C1103}" srcOrd="0" destOrd="0" presId="urn:microsoft.com/office/officeart/2008/layout/LinedList"/>
    <dgm:cxn modelId="{D5916A21-25A6-48CA-B779-1B14A89C8CFB}" type="presParOf" srcId="{EC3C11DB-5497-48A2-BF7C-E68A4B551F3B}" destId="{A38E6749-F159-46F8-AF84-4A38FD4203FF}" srcOrd="1" destOrd="0" presId="urn:microsoft.com/office/officeart/2008/layout/LinedList"/>
    <dgm:cxn modelId="{673E1014-19CE-46B1-80A0-E5D672CE30F6}" type="presParOf" srcId="{A38E6749-F159-46F8-AF84-4A38FD4203FF}" destId="{659CDB96-668A-4F60-A936-99D253133AC0}" srcOrd="0" destOrd="0" presId="urn:microsoft.com/office/officeart/2008/layout/LinedList"/>
    <dgm:cxn modelId="{FF8AB15A-1EEB-4BDF-AB6C-5C49912C3492}" type="presParOf" srcId="{A38E6749-F159-46F8-AF84-4A38FD4203FF}" destId="{0F07EAD5-850E-4A1E-9224-8C976E53F8EF}" srcOrd="1" destOrd="0" presId="urn:microsoft.com/office/officeart/2008/layout/LinedList"/>
    <dgm:cxn modelId="{054D86B0-3D61-4287-BC5B-A255147861F0}" type="presParOf" srcId="{EC3C11DB-5497-48A2-BF7C-E68A4B551F3B}" destId="{922EAFC3-6932-41EE-B7B1-359C908A1230}" srcOrd="2" destOrd="0" presId="urn:microsoft.com/office/officeart/2008/layout/LinedList"/>
    <dgm:cxn modelId="{1E1FE016-9918-4150-A572-951E54DC27FD}" type="presParOf" srcId="{EC3C11DB-5497-48A2-BF7C-E68A4B551F3B}" destId="{17855B4A-CFB5-4651-B443-6EE76C9CB103}" srcOrd="3" destOrd="0" presId="urn:microsoft.com/office/officeart/2008/layout/LinedList"/>
    <dgm:cxn modelId="{C826065E-720F-4A9A-A587-96E6A0C28616}" type="presParOf" srcId="{17855B4A-CFB5-4651-B443-6EE76C9CB103}" destId="{27687CB0-94AF-4633-AF00-334FCEB8E98D}" srcOrd="0" destOrd="0" presId="urn:microsoft.com/office/officeart/2008/layout/LinedList"/>
    <dgm:cxn modelId="{3B200552-8B4F-4CEE-806A-F91262DFD8DB}" type="presParOf" srcId="{17855B4A-CFB5-4651-B443-6EE76C9CB103}" destId="{AC5A1569-2424-4BCE-894A-EDD44193BE4D}" srcOrd="1" destOrd="0" presId="urn:microsoft.com/office/officeart/2008/layout/LinedList"/>
    <dgm:cxn modelId="{D5859688-CE54-464F-B4EB-87F693E53482}" type="presParOf" srcId="{EC3C11DB-5497-48A2-BF7C-E68A4B551F3B}" destId="{EEB4F0A7-ADB3-490D-BFDA-657D52C39A01}" srcOrd="4" destOrd="0" presId="urn:microsoft.com/office/officeart/2008/layout/LinedList"/>
    <dgm:cxn modelId="{A529C666-08FF-4451-950F-20F89D88039E}" type="presParOf" srcId="{EC3C11DB-5497-48A2-BF7C-E68A4B551F3B}" destId="{969E95DD-6DA0-4539-98D1-A6368FA27FF5}" srcOrd="5" destOrd="0" presId="urn:microsoft.com/office/officeart/2008/layout/LinedList"/>
    <dgm:cxn modelId="{582AE346-4EDC-4E05-B067-CECC991AED65}" type="presParOf" srcId="{969E95DD-6DA0-4539-98D1-A6368FA27FF5}" destId="{D0A198B6-A80D-4511-BD03-D88C02AFC1F4}" srcOrd="0" destOrd="0" presId="urn:microsoft.com/office/officeart/2008/layout/LinedList"/>
    <dgm:cxn modelId="{3FA3F12C-58C4-41A3-B2DD-AC6BB69489F7}" type="presParOf" srcId="{969E95DD-6DA0-4539-98D1-A6368FA27FF5}" destId="{F2E6E94D-A8FA-4EAC-8E00-FA374CEE105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rgbClr val="FFC000"/>
        </a:solidFill>
      </dgm:spPr>
      <dgm:t>
        <a:bodyPr/>
        <a:lstStyle/>
        <a:p>
          <a:pPr algn="ctr"/>
          <a:r>
            <a:rPr lang="en-US" dirty="0"/>
            <a:t>THRUST</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rgbClr val="00B0F0"/>
        </a:solidFill>
      </dgm:spPr>
      <dgm:t>
        <a:bodyPr/>
        <a:lstStyle/>
        <a:p>
          <a:pPr algn="ctr"/>
          <a:r>
            <a:rPr lang="en-US" dirty="0"/>
            <a:t>ROLL</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rgbClr val="0070C0"/>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custLinFactNeighborX="-31537" custLinFactNeighborY="-20319">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74702846-467D-407C-A7A2-C010D60AEB8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E7FE0BA-6877-4268-806B-C9B0B42FCF03}">
      <dgm:prSet custT="1"/>
      <dgm:spPr/>
      <dgm:t>
        <a:bodyPr/>
        <a:lstStyle/>
        <a:p>
          <a:pPr>
            <a:lnSpc>
              <a:spcPct val="100000"/>
            </a:lnSpc>
          </a:pPr>
          <a:r>
            <a:rPr lang="en-US" sz="2000" b="1" dirty="0">
              <a:solidFill>
                <a:schemeClr val="bg1"/>
              </a:solidFill>
            </a:rPr>
            <a:t>Impending Stall</a:t>
          </a:r>
          <a:r>
            <a:rPr lang="en-US" sz="2000" dirty="0">
              <a:solidFill>
                <a:schemeClr val="bg1"/>
              </a:solidFill>
            </a:rPr>
            <a:t>—an impending stall occurs when the AOA causes a stall warning, but has not yet reached the critical AOA. Indications of an impending stall can include buffeting, stick shaker, or aural warning. </a:t>
          </a:r>
        </a:p>
      </dgm:t>
    </dgm:pt>
    <dgm:pt modelId="{F592D58E-7538-4537-92BD-DACFEB4C13CF}" type="parTrans" cxnId="{DE0D12B9-D68E-487B-A083-24DA78627DD8}">
      <dgm:prSet/>
      <dgm:spPr/>
      <dgm:t>
        <a:bodyPr/>
        <a:lstStyle/>
        <a:p>
          <a:endParaRPr lang="en-US"/>
        </a:p>
      </dgm:t>
    </dgm:pt>
    <dgm:pt modelId="{204077DF-CF7D-42AE-9345-AF8C5E390705}" type="sibTrans" cxnId="{DE0D12B9-D68E-487B-A083-24DA78627DD8}">
      <dgm:prSet/>
      <dgm:spPr/>
      <dgm:t>
        <a:bodyPr/>
        <a:lstStyle/>
        <a:p>
          <a:endParaRPr lang="en-US"/>
        </a:p>
      </dgm:t>
    </dgm:pt>
    <dgm:pt modelId="{DB383353-5C3E-4FE5-90FE-1611138A6C53}">
      <dgm:prSet custT="1"/>
      <dgm:spPr/>
      <dgm:t>
        <a:bodyPr/>
        <a:lstStyle/>
        <a:p>
          <a:pPr>
            <a:lnSpc>
              <a:spcPct val="100000"/>
            </a:lnSpc>
          </a:pPr>
          <a:r>
            <a:rPr lang="en-US" sz="2000" dirty="0">
              <a:solidFill>
                <a:schemeClr val="bg1"/>
              </a:solidFill>
            </a:rPr>
            <a:t>⦁</a:t>
          </a:r>
          <a:r>
            <a:rPr lang="en-US" sz="2000" b="1" dirty="0">
              <a:solidFill>
                <a:schemeClr val="bg1"/>
              </a:solidFill>
            </a:rPr>
            <a:t>Full Stall</a:t>
          </a:r>
          <a:r>
            <a:rPr lang="en-US" sz="2000" dirty="0">
              <a:solidFill>
                <a:schemeClr val="bg1"/>
              </a:solidFill>
            </a:rPr>
            <a:t>—a full stall occurs when the critical AOA is exceeded. Indications of a full stall are typically that an </a:t>
          </a:r>
          <a:r>
            <a:rPr lang="en-US" sz="2000" dirty="0" err="1">
              <a:solidFill>
                <a:schemeClr val="bg1"/>
              </a:solidFill>
            </a:rPr>
            <a:t>uncommanded</a:t>
          </a:r>
          <a:r>
            <a:rPr lang="en-US" sz="2000" dirty="0">
              <a:solidFill>
                <a:schemeClr val="bg1"/>
              </a:solidFill>
            </a:rPr>
            <a:t> nose down pitch cannot be readily arrested, and may be accompanied by an </a:t>
          </a:r>
          <a:r>
            <a:rPr lang="en-US" sz="2000" dirty="0" err="1">
              <a:solidFill>
                <a:schemeClr val="bg1"/>
              </a:solidFill>
            </a:rPr>
            <a:t>uncommanded</a:t>
          </a:r>
          <a:r>
            <a:rPr lang="en-US" sz="2000" dirty="0">
              <a:solidFill>
                <a:schemeClr val="bg1"/>
              </a:solidFill>
            </a:rPr>
            <a:t> rolling motion. For airplanes equipped with stick pushers, their activation is also an indicator of a full stall. </a:t>
          </a:r>
        </a:p>
      </dgm:t>
    </dgm:pt>
    <dgm:pt modelId="{20C48FE5-3294-452C-8DD0-0B277D1BAC4C}" type="parTrans" cxnId="{D0F16090-2FFE-4E35-B61F-2DFF091C33DB}">
      <dgm:prSet/>
      <dgm:spPr/>
      <dgm:t>
        <a:bodyPr/>
        <a:lstStyle/>
        <a:p>
          <a:endParaRPr lang="en-US"/>
        </a:p>
      </dgm:t>
    </dgm:pt>
    <dgm:pt modelId="{FC6D7051-4FB0-4E4D-9A2A-786E97EE1829}" type="sibTrans" cxnId="{D0F16090-2FFE-4E35-B61F-2DFF091C33DB}">
      <dgm:prSet/>
      <dgm:spPr/>
      <dgm:t>
        <a:bodyPr/>
        <a:lstStyle/>
        <a:p>
          <a:endParaRPr lang="en-US"/>
        </a:p>
      </dgm:t>
    </dgm:pt>
    <dgm:pt modelId="{79E6ED45-9CA8-44CD-9567-6504041DDA69}" type="pres">
      <dgm:prSet presAssocID="{74702846-467D-407C-A7A2-C010D60AEB8F}" presName="root" presStyleCnt="0">
        <dgm:presLayoutVars>
          <dgm:dir/>
          <dgm:resizeHandles val="exact"/>
        </dgm:presLayoutVars>
      </dgm:prSet>
      <dgm:spPr/>
    </dgm:pt>
    <dgm:pt modelId="{A55D2A52-3754-45B9-B9F4-7CE94736AADE}" type="pres">
      <dgm:prSet presAssocID="{4E7FE0BA-6877-4268-806B-C9B0B42FCF03}" presName="compNode" presStyleCnt="0"/>
      <dgm:spPr/>
    </dgm:pt>
    <dgm:pt modelId="{A0038BD4-854E-4521-A23C-884A832D36AC}" type="pres">
      <dgm:prSet presAssocID="{4E7FE0BA-6877-4268-806B-C9B0B42FCF03}" presName="bgRect" presStyleLbl="bgShp" presStyleIdx="0" presStyleCnt="2"/>
      <dgm:spPr>
        <a:solidFill>
          <a:schemeClr val="accent5">
            <a:lumMod val="60000"/>
            <a:lumOff val="40000"/>
          </a:schemeClr>
        </a:solidFill>
      </dgm:spPr>
    </dgm:pt>
    <dgm:pt modelId="{487A41F2-A944-4496-8159-6C44EB2DFF61}" type="pres">
      <dgm:prSet presAssocID="{4E7FE0BA-6877-4268-806B-C9B0B42FCF03}" presName="iconRect" presStyleLbl="nod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pt>
    <dgm:pt modelId="{0DBAD861-4ED1-4BDA-A9F7-CF60FB529375}" type="pres">
      <dgm:prSet presAssocID="{4E7FE0BA-6877-4268-806B-C9B0B42FCF03}" presName="spaceRect" presStyleCnt="0"/>
      <dgm:spPr/>
    </dgm:pt>
    <dgm:pt modelId="{6BC2B8C8-D991-4E77-AD39-4A14A12E5000}" type="pres">
      <dgm:prSet presAssocID="{4E7FE0BA-6877-4268-806B-C9B0B42FCF03}" presName="parTx" presStyleLbl="revTx" presStyleIdx="0" presStyleCnt="2">
        <dgm:presLayoutVars>
          <dgm:chMax val="0"/>
          <dgm:chPref val="0"/>
        </dgm:presLayoutVars>
      </dgm:prSet>
      <dgm:spPr/>
    </dgm:pt>
    <dgm:pt modelId="{EF6DDDEE-28CD-4370-B402-83BD0B727E58}" type="pres">
      <dgm:prSet presAssocID="{204077DF-CF7D-42AE-9345-AF8C5E390705}" presName="sibTrans" presStyleCnt="0"/>
      <dgm:spPr/>
    </dgm:pt>
    <dgm:pt modelId="{95DD6DE6-4889-4561-89CB-1EC74A392AA5}" type="pres">
      <dgm:prSet presAssocID="{DB383353-5C3E-4FE5-90FE-1611138A6C53}" presName="compNode" presStyleCnt="0"/>
      <dgm:spPr/>
    </dgm:pt>
    <dgm:pt modelId="{989D49D5-44EF-4645-8A62-1DFF107C070F}" type="pres">
      <dgm:prSet presAssocID="{DB383353-5C3E-4FE5-90FE-1611138A6C53}" presName="bgRect" presStyleLbl="bgShp" presStyleIdx="1" presStyleCnt="2"/>
      <dgm:spPr>
        <a:solidFill>
          <a:srgbClr val="FFC1C1"/>
        </a:solidFill>
      </dgm:spPr>
    </dgm:pt>
    <dgm:pt modelId="{2CFE13F0-B74C-438F-ABDC-49821B932F9F}" type="pres">
      <dgm:prSet presAssocID="{DB383353-5C3E-4FE5-90FE-1611138A6C53}" presName="iconRect" presStyleLbl="nod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สารก่อระคาย ด้วยสีเติมแบบทึบ"/>
        </a:ext>
      </dgm:extLst>
    </dgm:pt>
    <dgm:pt modelId="{BCCDFD98-B46C-4292-B4CD-C0B2B40C9554}" type="pres">
      <dgm:prSet presAssocID="{DB383353-5C3E-4FE5-90FE-1611138A6C53}" presName="spaceRect" presStyleCnt="0"/>
      <dgm:spPr/>
    </dgm:pt>
    <dgm:pt modelId="{463EFBAF-1DFC-4921-A0AD-D5B86CDCA0B4}" type="pres">
      <dgm:prSet presAssocID="{DB383353-5C3E-4FE5-90FE-1611138A6C53}" presName="parTx" presStyleLbl="revTx" presStyleIdx="1" presStyleCnt="2">
        <dgm:presLayoutVars>
          <dgm:chMax val="0"/>
          <dgm:chPref val="0"/>
        </dgm:presLayoutVars>
      </dgm:prSet>
      <dgm:spPr/>
    </dgm:pt>
  </dgm:ptLst>
  <dgm:cxnLst>
    <dgm:cxn modelId="{53677A2D-4BD4-4D5E-8C52-60206AD07D58}" type="presOf" srcId="{DB383353-5C3E-4FE5-90FE-1611138A6C53}" destId="{463EFBAF-1DFC-4921-A0AD-D5B86CDCA0B4}" srcOrd="0" destOrd="0" presId="urn:microsoft.com/office/officeart/2018/2/layout/IconVerticalSolidList"/>
    <dgm:cxn modelId="{D0F16090-2FFE-4E35-B61F-2DFF091C33DB}" srcId="{74702846-467D-407C-A7A2-C010D60AEB8F}" destId="{DB383353-5C3E-4FE5-90FE-1611138A6C53}" srcOrd="1" destOrd="0" parTransId="{20C48FE5-3294-452C-8DD0-0B277D1BAC4C}" sibTransId="{FC6D7051-4FB0-4E4D-9A2A-786E97EE1829}"/>
    <dgm:cxn modelId="{DE0D12B9-D68E-487B-A083-24DA78627DD8}" srcId="{74702846-467D-407C-A7A2-C010D60AEB8F}" destId="{4E7FE0BA-6877-4268-806B-C9B0B42FCF03}" srcOrd="0" destOrd="0" parTransId="{F592D58E-7538-4537-92BD-DACFEB4C13CF}" sibTransId="{204077DF-CF7D-42AE-9345-AF8C5E390705}"/>
    <dgm:cxn modelId="{6AAB98D1-D72F-448B-9531-0D654C9607E5}" type="presOf" srcId="{4E7FE0BA-6877-4268-806B-C9B0B42FCF03}" destId="{6BC2B8C8-D991-4E77-AD39-4A14A12E5000}" srcOrd="0" destOrd="0" presId="urn:microsoft.com/office/officeart/2018/2/layout/IconVerticalSolidList"/>
    <dgm:cxn modelId="{E99DB6E4-5948-4E09-B608-99A3F760BB30}" type="presOf" srcId="{74702846-467D-407C-A7A2-C010D60AEB8F}" destId="{79E6ED45-9CA8-44CD-9567-6504041DDA69}" srcOrd="0" destOrd="0" presId="urn:microsoft.com/office/officeart/2018/2/layout/IconVerticalSolidList"/>
    <dgm:cxn modelId="{ABA80CB7-D84A-4FC6-BE44-E09EFA6DF682}" type="presParOf" srcId="{79E6ED45-9CA8-44CD-9567-6504041DDA69}" destId="{A55D2A52-3754-45B9-B9F4-7CE94736AADE}" srcOrd="0" destOrd="0" presId="urn:microsoft.com/office/officeart/2018/2/layout/IconVerticalSolidList"/>
    <dgm:cxn modelId="{B90B020D-5A97-4673-9999-D3B33D771430}" type="presParOf" srcId="{A55D2A52-3754-45B9-B9F4-7CE94736AADE}" destId="{A0038BD4-854E-4521-A23C-884A832D36AC}" srcOrd="0" destOrd="0" presId="urn:microsoft.com/office/officeart/2018/2/layout/IconVerticalSolidList"/>
    <dgm:cxn modelId="{C4B076E4-0E40-4044-A46C-DE05D3C5B7D2}" type="presParOf" srcId="{A55D2A52-3754-45B9-B9F4-7CE94736AADE}" destId="{487A41F2-A944-4496-8159-6C44EB2DFF61}" srcOrd="1" destOrd="0" presId="urn:microsoft.com/office/officeart/2018/2/layout/IconVerticalSolidList"/>
    <dgm:cxn modelId="{CE84058F-00B7-41D7-9553-A8ED2F32BAB0}" type="presParOf" srcId="{A55D2A52-3754-45B9-B9F4-7CE94736AADE}" destId="{0DBAD861-4ED1-4BDA-A9F7-CF60FB529375}" srcOrd="2" destOrd="0" presId="urn:microsoft.com/office/officeart/2018/2/layout/IconVerticalSolidList"/>
    <dgm:cxn modelId="{E6A4C45D-A633-4E2F-BE0B-2587E7B4FE23}" type="presParOf" srcId="{A55D2A52-3754-45B9-B9F4-7CE94736AADE}" destId="{6BC2B8C8-D991-4E77-AD39-4A14A12E5000}" srcOrd="3" destOrd="0" presId="urn:microsoft.com/office/officeart/2018/2/layout/IconVerticalSolidList"/>
    <dgm:cxn modelId="{35A98E30-1FC2-4CD9-AAD8-EC2B94A554AB}" type="presParOf" srcId="{79E6ED45-9CA8-44CD-9567-6504041DDA69}" destId="{EF6DDDEE-28CD-4370-B402-83BD0B727E58}" srcOrd="1" destOrd="0" presId="urn:microsoft.com/office/officeart/2018/2/layout/IconVerticalSolidList"/>
    <dgm:cxn modelId="{0EC4D113-0D2A-4F6F-9F39-59E9D1DDF544}" type="presParOf" srcId="{79E6ED45-9CA8-44CD-9567-6504041DDA69}" destId="{95DD6DE6-4889-4561-89CB-1EC74A392AA5}" srcOrd="2" destOrd="0" presId="urn:microsoft.com/office/officeart/2018/2/layout/IconVerticalSolidList"/>
    <dgm:cxn modelId="{EBCFD98A-B939-471A-AA53-AD44D34CA67C}" type="presParOf" srcId="{95DD6DE6-4889-4561-89CB-1EC74A392AA5}" destId="{989D49D5-44EF-4645-8A62-1DFF107C070F}" srcOrd="0" destOrd="0" presId="urn:microsoft.com/office/officeart/2018/2/layout/IconVerticalSolidList"/>
    <dgm:cxn modelId="{2D0B2ADE-82E7-4948-A3D7-14ED4A2A1E75}" type="presParOf" srcId="{95DD6DE6-4889-4561-89CB-1EC74A392AA5}" destId="{2CFE13F0-B74C-438F-ABDC-49821B932F9F}" srcOrd="1" destOrd="0" presId="urn:microsoft.com/office/officeart/2018/2/layout/IconVerticalSolidList"/>
    <dgm:cxn modelId="{9C0BCA00-1D43-4630-A75D-D3F8AF7AF8AB}" type="presParOf" srcId="{95DD6DE6-4889-4561-89CB-1EC74A392AA5}" destId="{BCCDFD98-B46C-4292-B4CD-C0B2B40C9554}" srcOrd="2" destOrd="0" presId="urn:microsoft.com/office/officeart/2018/2/layout/IconVerticalSolidList"/>
    <dgm:cxn modelId="{9FB384F1-D811-4144-A41A-FC4AC85DA13A}" type="presParOf" srcId="{95DD6DE6-4889-4561-89CB-1EC74A392AA5}" destId="{463EFBAF-1DFC-4921-A0AD-D5B86CDCA0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49ED52E-A053-48C3-8329-E41626078B01}"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98070A0A-82CE-481E-8829-1D01673F0FA4}">
      <dgm:prSet custT="1"/>
      <dgm:spPr/>
      <dgm:t>
        <a:bodyPr/>
        <a:lstStyle/>
        <a:p>
          <a:r>
            <a:rPr lang="th-TH" sz="3400" b="1" u="sng" dirty="0"/>
            <a:t>ปี ค.ศ. 2019 </a:t>
          </a:r>
          <a:r>
            <a:rPr lang="en-US" sz="3400" dirty="0"/>
            <a:t>EASA </a:t>
          </a:r>
          <a:r>
            <a:rPr lang="th-TH" sz="3400" dirty="0"/>
            <a:t>บังคับให้มีการฝึกอบรมนักบินภาณิชย์ เกี่ยวกับเรื่อง</a:t>
          </a:r>
          <a:r>
            <a:rPr lang="en-US" sz="3400" dirty="0"/>
            <a:t> UPRT</a:t>
          </a:r>
        </a:p>
      </dgm:t>
    </dgm:pt>
    <dgm:pt modelId="{1CAEFAF5-4A31-48F1-BBE7-F143D35EEB4B}" type="parTrans" cxnId="{C791E7BB-91A2-4FF1-B2C4-EA4B931A1EAF}">
      <dgm:prSet/>
      <dgm:spPr/>
      <dgm:t>
        <a:bodyPr/>
        <a:lstStyle/>
        <a:p>
          <a:endParaRPr lang="en-US"/>
        </a:p>
      </dgm:t>
    </dgm:pt>
    <dgm:pt modelId="{FA646E90-B722-4240-A982-730F7844FAF3}" type="sibTrans" cxnId="{C791E7BB-91A2-4FF1-B2C4-EA4B931A1EAF}">
      <dgm:prSet/>
      <dgm:spPr/>
      <dgm:t>
        <a:bodyPr/>
        <a:lstStyle/>
        <a:p>
          <a:endParaRPr lang="en-US"/>
        </a:p>
      </dgm:t>
    </dgm:pt>
    <dgm:pt modelId="{A3E621B5-A934-4AA5-9FDD-8076ADA84229}">
      <dgm:prSet custT="1"/>
      <dgm:spPr/>
      <dgm:t>
        <a:bodyPr/>
        <a:lstStyle/>
        <a:p>
          <a:r>
            <a:rPr lang="th-TH" sz="3400" b="1" u="sng" dirty="0"/>
            <a:t>ปี ค.ศ. 2019 </a:t>
          </a:r>
          <a:r>
            <a:rPr lang="en-US" sz="3400" dirty="0"/>
            <a:t>CAAT </a:t>
          </a:r>
          <a:r>
            <a:rPr lang="th-TH" sz="3400" dirty="0"/>
            <a:t>ได้ออกคำแนะนำวิธีปฏิบัติติเกี่ยวกับมาตราฐานการฝึกอบรมเกี่ยวกับการแก้ไขสภาพท่าทางการบินที่ผิดปกติ ให้กลับคืนท่าทางการบินที่เหมาะสม พ.ศ.2562</a:t>
          </a:r>
          <a:endParaRPr lang="en-US" sz="3400" dirty="0"/>
        </a:p>
      </dgm:t>
    </dgm:pt>
    <dgm:pt modelId="{492B5F7B-A0AB-4843-916F-878A9704E6E1}" type="parTrans" cxnId="{595DCB3A-F545-46EF-8CDE-59A2232FFDFC}">
      <dgm:prSet/>
      <dgm:spPr/>
      <dgm:t>
        <a:bodyPr/>
        <a:lstStyle/>
        <a:p>
          <a:endParaRPr lang="en-US"/>
        </a:p>
      </dgm:t>
    </dgm:pt>
    <dgm:pt modelId="{13825F3D-A8BA-4C76-9B0D-967512273084}" type="sibTrans" cxnId="{595DCB3A-F545-46EF-8CDE-59A2232FFDFC}">
      <dgm:prSet/>
      <dgm:spPr/>
      <dgm:t>
        <a:bodyPr/>
        <a:lstStyle/>
        <a:p>
          <a:endParaRPr lang="en-US"/>
        </a:p>
      </dgm:t>
    </dgm:pt>
    <dgm:pt modelId="{F38B8C04-DED7-4491-8331-BEEC07F86A3D}">
      <dgm:prSet custT="1"/>
      <dgm:spPr/>
      <dgm:t>
        <a:bodyPr/>
        <a:lstStyle/>
        <a:p>
          <a:r>
            <a:rPr lang="th-TH" sz="3400" b="1" u="sng" dirty="0"/>
            <a:t>ปี ค.ศ.</a:t>
          </a:r>
          <a:r>
            <a:rPr lang="en-US" sz="3400" b="1" u="sng" dirty="0"/>
            <a:t> </a:t>
          </a:r>
          <a:r>
            <a:rPr lang="th-TH" sz="3400" b="1" u="sng" dirty="0"/>
            <a:t>2023</a:t>
          </a:r>
          <a:r>
            <a:rPr lang="en-US" sz="3400" b="1" u="sng" dirty="0"/>
            <a:t> </a:t>
          </a:r>
          <a:r>
            <a:rPr lang="en-US" sz="3400" b="1" u="none" dirty="0"/>
            <a:t> </a:t>
          </a:r>
          <a:r>
            <a:rPr lang="th-TH" sz="3400" dirty="0"/>
            <a:t>โรงเรียนการบินได้มีการกำหนด</a:t>
          </a:r>
          <a:r>
            <a:rPr lang="th-TH" sz="3400" b="0" u="none" dirty="0">
              <a:solidFill>
                <a:schemeClr val="tx1"/>
              </a:solidFill>
            </a:rPr>
            <a:t>หลักสูตรภาคพื้นเกี่ยวกับการฝึก </a:t>
          </a:r>
          <a:r>
            <a:rPr lang="en-US" sz="3400" b="0" u="none" dirty="0">
              <a:solidFill>
                <a:schemeClr val="tx1"/>
              </a:solidFill>
            </a:rPr>
            <a:t>UPRT </a:t>
          </a:r>
          <a:r>
            <a:rPr lang="th-TH" sz="3400" b="0" u="none" dirty="0">
              <a:solidFill>
                <a:schemeClr val="tx1"/>
              </a:solidFill>
            </a:rPr>
            <a:t>(</a:t>
          </a:r>
          <a:r>
            <a:rPr lang="en-US" sz="3400" b="0" u="none" dirty="0">
              <a:solidFill>
                <a:schemeClr val="tx1"/>
              </a:solidFill>
            </a:rPr>
            <a:t> </a:t>
          </a:r>
          <a:r>
            <a:rPr lang="th-TH" sz="3400" b="0" u="none" dirty="0">
              <a:solidFill>
                <a:schemeClr val="tx1"/>
              </a:solidFill>
            </a:rPr>
            <a:t>แต่ได้มีการร่างมาก่อนหน้าพร้อมๆกับ </a:t>
          </a:r>
          <a:r>
            <a:rPr lang="en-US" sz="3400" b="0" u="none" dirty="0">
              <a:solidFill>
                <a:schemeClr val="tx1"/>
              </a:solidFill>
            </a:rPr>
            <a:t>CAAT)</a:t>
          </a:r>
        </a:p>
      </dgm:t>
    </dgm:pt>
    <dgm:pt modelId="{469FE2C2-9813-454B-B4BD-950EBF5D45C6}" type="parTrans" cxnId="{985FBBEE-F971-4CCD-8B46-04AD55788845}">
      <dgm:prSet/>
      <dgm:spPr/>
      <dgm:t>
        <a:bodyPr/>
        <a:lstStyle/>
        <a:p>
          <a:endParaRPr lang="en-US"/>
        </a:p>
      </dgm:t>
    </dgm:pt>
    <dgm:pt modelId="{1FD8A132-E51A-4F67-A501-D34177277D1B}" type="sibTrans" cxnId="{985FBBEE-F971-4CCD-8B46-04AD55788845}">
      <dgm:prSet/>
      <dgm:spPr/>
      <dgm:t>
        <a:bodyPr/>
        <a:lstStyle/>
        <a:p>
          <a:endParaRPr lang="en-US"/>
        </a:p>
      </dgm:t>
    </dgm:pt>
    <dgm:pt modelId="{EC3C11DB-5497-48A2-BF7C-E68A4B551F3B}" type="pres">
      <dgm:prSet presAssocID="{449ED52E-A053-48C3-8329-E41626078B01}" presName="vert0" presStyleCnt="0">
        <dgm:presLayoutVars>
          <dgm:dir/>
          <dgm:animOne val="branch"/>
          <dgm:animLvl val="lvl"/>
        </dgm:presLayoutVars>
      </dgm:prSet>
      <dgm:spPr/>
    </dgm:pt>
    <dgm:pt modelId="{47F356C8-AAF0-4B4B-972D-0062189C1103}" type="pres">
      <dgm:prSet presAssocID="{98070A0A-82CE-481E-8829-1D01673F0FA4}" presName="thickLine" presStyleLbl="alignNode1" presStyleIdx="0" presStyleCnt="3"/>
      <dgm:spPr/>
    </dgm:pt>
    <dgm:pt modelId="{A38E6749-F159-46F8-AF84-4A38FD4203FF}" type="pres">
      <dgm:prSet presAssocID="{98070A0A-82CE-481E-8829-1D01673F0FA4}" presName="horz1" presStyleCnt="0"/>
      <dgm:spPr/>
    </dgm:pt>
    <dgm:pt modelId="{659CDB96-668A-4F60-A936-99D253133AC0}" type="pres">
      <dgm:prSet presAssocID="{98070A0A-82CE-481E-8829-1D01673F0FA4}" presName="tx1" presStyleLbl="revTx" presStyleIdx="0" presStyleCnt="3"/>
      <dgm:spPr/>
    </dgm:pt>
    <dgm:pt modelId="{0F07EAD5-850E-4A1E-9224-8C976E53F8EF}" type="pres">
      <dgm:prSet presAssocID="{98070A0A-82CE-481E-8829-1D01673F0FA4}" presName="vert1" presStyleCnt="0"/>
      <dgm:spPr/>
    </dgm:pt>
    <dgm:pt modelId="{922EAFC3-6932-41EE-B7B1-359C908A1230}" type="pres">
      <dgm:prSet presAssocID="{A3E621B5-A934-4AA5-9FDD-8076ADA84229}" presName="thickLine" presStyleLbl="alignNode1" presStyleIdx="1" presStyleCnt="3"/>
      <dgm:spPr/>
    </dgm:pt>
    <dgm:pt modelId="{17855B4A-CFB5-4651-B443-6EE76C9CB103}" type="pres">
      <dgm:prSet presAssocID="{A3E621B5-A934-4AA5-9FDD-8076ADA84229}" presName="horz1" presStyleCnt="0"/>
      <dgm:spPr/>
    </dgm:pt>
    <dgm:pt modelId="{27687CB0-94AF-4633-AF00-334FCEB8E98D}" type="pres">
      <dgm:prSet presAssocID="{A3E621B5-A934-4AA5-9FDD-8076ADA84229}" presName="tx1" presStyleLbl="revTx" presStyleIdx="1" presStyleCnt="3"/>
      <dgm:spPr/>
    </dgm:pt>
    <dgm:pt modelId="{AC5A1569-2424-4BCE-894A-EDD44193BE4D}" type="pres">
      <dgm:prSet presAssocID="{A3E621B5-A934-4AA5-9FDD-8076ADA84229}" presName="vert1" presStyleCnt="0"/>
      <dgm:spPr/>
    </dgm:pt>
    <dgm:pt modelId="{EEB4F0A7-ADB3-490D-BFDA-657D52C39A01}" type="pres">
      <dgm:prSet presAssocID="{F38B8C04-DED7-4491-8331-BEEC07F86A3D}" presName="thickLine" presStyleLbl="alignNode1" presStyleIdx="2" presStyleCnt="3"/>
      <dgm:spPr/>
    </dgm:pt>
    <dgm:pt modelId="{969E95DD-6DA0-4539-98D1-A6368FA27FF5}" type="pres">
      <dgm:prSet presAssocID="{F38B8C04-DED7-4491-8331-BEEC07F86A3D}" presName="horz1" presStyleCnt="0"/>
      <dgm:spPr/>
    </dgm:pt>
    <dgm:pt modelId="{D0A198B6-A80D-4511-BD03-D88C02AFC1F4}" type="pres">
      <dgm:prSet presAssocID="{F38B8C04-DED7-4491-8331-BEEC07F86A3D}" presName="tx1" presStyleLbl="revTx" presStyleIdx="2" presStyleCnt="3"/>
      <dgm:spPr/>
    </dgm:pt>
    <dgm:pt modelId="{F2E6E94D-A8FA-4EAC-8E00-FA374CEE105A}" type="pres">
      <dgm:prSet presAssocID="{F38B8C04-DED7-4491-8331-BEEC07F86A3D}" presName="vert1" presStyleCnt="0"/>
      <dgm:spPr/>
    </dgm:pt>
  </dgm:ptLst>
  <dgm:cxnLst>
    <dgm:cxn modelId="{595DCB3A-F545-46EF-8CDE-59A2232FFDFC}" srcId="{449ED52E-A053-48C3-8329-E41626078B01}" destId="{A3E621B5-A934-4AA5-9FDD-8076ADA84229}" srcOrd="1" destOrd="0" parTransId="{492B5F7B-A0AB-4843-916F-878A9704E6E1}" sibTransId="{13825F3D-A8BA-4C76-9B0D-967512273084}"/>
    <dgm:cxn modelId="{79422879-FC07-4936-81C5-DE6A17154759}" type="presOf" srcId="{A3E621B5-A934-4AA5-9FDD-8076ADA84229}" destId="{27687CB0-94AF-4633-AF00-334FCEB8E98D}" srcOrd="0" destOrd="0" presId="urn:microsoft.com/office/officeart/2008/layout/LinedList"/>
    <dgm:cxn modelId="{C791E7BB-91A2-4FF1-B2C4-EA4B931A1EAF}" srcId="{449ED52E-A053-48C3-8329-E41626078B01}" destId="{98070A0A-82CE-481E-8829-1D01673F0FA4}" srcOrd="0" destOrd="0" parTransId="{1CAEFAF5-4A31-48F1-BBE7-F143D35EEB4B}" sibTransId="{FA646E90-B722-4240-A982-730F7844FAF3}"/>
    <dgm:cxn modelId="{EB2ACAD7-DD2D-45F0-91CE-A31CCC722E71}" type="presOf" srcId="{98070A0A-82CE-481E-8829-1D01673F0FA4}" destId="{659CDB96-668A-4F60-A936-99D253133AC0}" srcOrd="0" destOrd="0" presId="urn:microsoft.com/office/officeart/2008/layout/LinedList"/>
    <dgm:cxn modelId="{DC6B01EA-24E7-4624-9B57-9DC2B0F7239A}" type="presOf" srcId="{449ED52E-A053-48C3-8329-E41626078B01}" destId="{EC3C11DB-5497-48A2-BF7C-E68A4B551F3B}" srcOrd="0" destOrd="0" presId="urn:microsoft.com/office/officeart/2008/layout/LinedList"/>
    <dgm:cxn modelId="{2E1CF8EA-7457-45D0-8B95-FA0FFCF02766}" type="presOf" srcId="{F38B8C04-DED7-4491-8331-BEEC07F86A3D}" destId="{D0A198B6-A80D-4511-BD03-D88C02AFC1F4}" srcOrd="0" destOrd="0" presId="urn:microsoft.com/office/officeart/2008/layout/LinedList"/>
    <dgm:cxn modelId="{985FBBEE-F971-4CCD-8B46-04AD55788845}" srcId="{449ED52E-A053-48C3-8329-E41626078B01}" destId="{F38B8C04-DED7-4491-8331-BEEC07F86A3D}" srcOrd="2" destOrd="0" parTransId="{469FE2C2-9813-454B-B4BD-950EBF5D45C6}" sibTransId="{1FD8A132-E51A-4F67-A501-D34177277D1B}"/>
    <dgm:cxn modelId="{78FF0A60-0B16-4804-AD5F-43B5DB856D59}" type="presParOf" srcId="{EC3C11DB-5497-48A2-BF7C-E68A4B551F3B}" destId="{47F356C8-AAF0-4B4B-972D-0062189C1103}" srcOrd="0" destOrd="0" presId="urn:microsoft.com/office/officeart/2008/layout/LinedList"/>
    <dgm:cxn modelId="{D5916A21-25A6-48CA-B779-1B14A89C8CFB}" type="presParOf" srcId="{EC3C11DB-5497-48A2-BF7C-E68A4B551F3B}" destId="{A38E6749-F159-46F8-AF84-4A38FD4203FF}" srcOrd="1" destOrd="0" presId="urn:microsoft.com/office/officeart/2008/layout/LinedList"/>
    <dgm:cxn modelId="{673E1014-19CE-46B1-80A0-E5D672CE30F6}" type="presParOf" srcId="{A38E6749-F159-46F8-AF84-4A38FD4203FF}" destId="{659CDB96-668A-4F60-A936-99D253133AC0}" srcOrd="0" destOrd="0" presId="urn:microsoft.com/office/officeart/2008/layout/LinedList"/>
    <dgm:cxn modelId="{FF8AB15A-1EEB-4BDF-AB6C-5C49912C3492}" type="presParOf" srcId="{A38E6749-F159-46F8-AF84-4A38FD4203FF}" destId="{0F07EAD5-850E-4A1E-9224-8C976E53F8EF}" srcOrd="1" destOrd="0" presId="urn:microsoft.com/office/officeart/2008/layout/LinedList"/>
    <dgm:cxn modelId="{054D86B0-3D61-4287-BC5B-A255147861F0}" type="presParOf" srcId="{EC3C11DB-5497-48A2-BF7C-E68A4B551F3B}" destId="{922EAFC3-6932-41EE-B7B1-359C908A1230}" srcOrd="2" destOrd="0" presId="urn:microsoft.com/office/officeart/2008/layout/LinedList"/>
    <dgm:cxn modelId="{1E1FE016-9918-4150-A572-951E54DC27FD}" type="presParOf" srcId="{EC3C11DB-5497-48A2-BF7C-E68A4B551F3B}" destId="{17855B4A-CFB5-4651-B443-6EE76C9CB103}" srcOrd="3" destOrd="0" presId="urn:microsoft.com/office/officeart/2008/layout/LinedList"/>
    <dgm:cxn modelId="{C826065E-720F-4A9A-A587-96E6A0C28616}" type="presParOf" srcId="{17855B4A-CFB5-4651-B443-6EE76C9CB103}" destId="{27687CB0-94AF-4633-AF00-334FCEB8E98D}" srcOrd="0" destOrd="0" presId="urn:microsoft.com/office/officeart/2008/layout/LinedList"/>
    <dgm:cxn modelId="{3B200552-8B4F-4CEE-806A-F91262DFD8DB}" type="presParOf" srcId="{17855B4A-CFB5-4651-B443-6EE76C9CB103}" destId="{AC5A1569-2424-4BCE-894A-EDD44193BE4D}" srcOrd="1" destOrd="0" presId="urn:microsoft.com/office/officeart/2008/layout/LinedList"/>
    <dgm:cxn modelId="{D5859688-CE54-464F-B4EB-87F693E53482}" type="presParOf" srcId="{EC3C11DB-5497-48A2-BF7C-E68A4B551F3B}" destId="{EEB4F0A7-ADB3-490D-BFDA-657D52C39A01}" srcOrd="4" destOrd="0" presId="urn:microsoft.com/office/officeart/2008/layout/LinedList"/>
    <dgm:cxn modelId="{A529C666-08FF-4451-950F-20F89D88039E}" type="presParOf" srcId="{EC3C11DB-5497-48A2-BF7C-E68A4B551F3B}" destId="{969E95DD-6DA0-4539-98D1-A6368FA27FF5}" srcOrd="5" destOrd="0" presId="urn:microsoft.com/office/officeart/2008/layout/LinedList"/>
    <dgm:cxn modelId="{582AE346-4EDC-4E05-B067-CECC991AED65}" type="presParOf" srcId="{969E95DD-6DA0-4539-98D1-A6368FA27FF5}" destId="{D0A198B6-A80D-4511-BD03-D88C02AFC1F4}" srcOrd="0" destOrd="0" presId="urn:microsoft.com/office/officeart/2008/layout/LinedList"/>
    <dgm:cxn modelId="{3FA3F12C-58C4-41A3-B2DD-AC6BB69489F7}" type="presParOf" srcId="{969E95DD-6DA0-4539-98D1-A6368FA27FF5}" destId="{F2E6E94D-A8FA-4EAC-8E00-FA374CEE105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9ED52E-A053-48C3-8329-E41626078B01}"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98070A0A-82CE-481E-8829-1D01673F0FA4}">
      <dgm:prSet custT="1"/>
      <dgm:spPr/>
      <dgm:t>
        <a:bodyPr/>
        <a:lstStyle/>
        <a:p>
          <a:r>
            <a:rPr lang="th-TH" sz="3400" b="1" u="sng" dirty="0"/>
            <a:t>ปี ค.ศ.</a:t>
          </a:r>
          <a:r>
            <a:rPr lang="en-US" sz="3400" b="1" u="sng" dirty="0"/>
            <a:t> </a:t>
          </a:r>
          <a:r>
            <a:rPr lang="th-TH" sz="3400" b="1" u="sng" dirty="0"/>
            <a:t>2023</a:t>
          </a:r>
          <a:r>
            <a:rPr lang="en-US" sz="3400" b="1" u="sng" dirty="0"/>
            <a:t> </a:t>
          </a:r>
          <a:r>
            <a:rPr lang="en-US" sz="3400" dirty="0"/>
            <a:t>CAAT </a:t>
          </a:r>
          <a:r>
            <a:rPr lang="th-TH" sz="3400" dirty="0"/>
            <a:t>ได้ออก</a:t>
          </a:r>
          <a:r>
            <a:rPr lang="en-US" sz="3400" dirty="0"/>
            <a:t> GUIDANCE MATERIAL for   Loss of Control Prevention and Upset Recovery Training </a:t>
          </a:r>
        </a:p>
      </dgm:t>
    </dgm:pt>
    <dgm:pt modelId="{1CAEFAF5-4A31-48F1-BBE7-F143D35EEB4B}" type="parTrans" cxnId="{C791E7BB-91A2-4FF1-B2C4-EA4B931A1EAF}">
      <dgm:prSet/>
      <dgm:spPr/>
      <dgm:t>
        <a:bodyPr/>
        <a:lstStyle/>
        <a:p>
          <a:endParaRPr lang="en-US"/>
        </a:p>
      </dgm:t>
    </dgm:pt>
    <dgm:pt modelId="{FA646E90-B722-4240-A982-730F7844FAF3}" type="sibTrans" cxnId="{C791E7BB-91A2-4FF1-B2C4-EA4B931A1EAF}">
      <dgm:prSet/>
      <dgm:spPr/>
      <dgm:t>
        <a:bodyPr/>
        <a:lstStyle/>
        <a:p>
          <a:endParaRPr lang="en-US"/>
        </a:p>
      </dgm:t>
    </dgm:pt>
    <dgm:pt modelId="{A3E621B5-A934-4AA5-9FDD-8076ADA84229}">
      <dgm:prSet custT="1"/>
      <dgm:spPr/>
      <dgm:t>
        <a:bodyPr/>
        <a:lstStyle/>
        <a:p>
          <a:endParaRPr lang="en-US" sz="3400" dirty="0"/>
        </a:p>
      </dgm:t>
    </dgm:pt>
    <dgm:pt modelId="{492B5F7B-A0AB-4843-916F-878A9704E6E1}" type="parTrans" cxnId="{595DCB3A-F545-46EF-8CDE-59A2232FFDFC}">
      <dgm:prSet/>
      <dgm:spPr/>
      <dgm:t>
        <a:bodyPr/>
        <a:lstStyle/>
        <a:p>
          <a:endParaRPr lang="en-US"/>
        </a:p>
      </dgm:t>
    </dgm:pt>
    <dgm:pt modelId="{13825F3D-A8BA-4C76-9B0D-967512273084}" type="sibTrans" cxnId="{595DCB3A-F545-46EF-8CDE-59A2232FFDFC}">
      <dgm:prSet/>
      <dgm:spPr/>
      <dgm:t>
        <a:bodyPr/>
        <a:lstStyle/>
        <a:p>
          <a:endParaRPr lang="en-US"/>
        </a:p>
      </dgm:t>
    </dgm:pt>
    <dgm:pt modelId="{EC3C11DB-5497-48A2-BF7C-E68A4B551F3B}" type="pres">
      <dgm:prSet presAssocID="{449ED52E-A053-48C3-8329-E41626078B01}" presName="vert0" presStyleCnt="0">
        <dgm:presLayoutVars>
          <dgm:dir/>
          <dgm:animOne val="branch"/>
          <dgm:animLvl val="lvl"/>
        </dgm:presLayoutVars>
      </dgm:prSet>
      <dgm:spPr/>
    </dgm:pt>
    <dgm:pt modelId="{47F356C8-AAF0-4B4B-972D-0062189C1103}" type="pres">
      <dgm:prSet presAssocID="{98070A0A-82CE-481E-8829-1D01673F0FA4}" presName="thickLine" presStyleLbl="alignNode1" presStyleIdx="0" presStyleCnt="2"/>
      <dgm:spPr/>
    </dgm:pt>
    <dgm:pt modelId="{A38E6749-F159-46F8-AF84-4A38FD4203FF}" type="pres">
      <dgm:prSet presAssocID="{98070A0A-82CE-481E-8829-1D01673F0FA4}" presName="horz1" presStyleCnt="0"/>
      <dgm:spPr/>
    </dgm:pt>
    <dgm:pt modelId="{659CDB96-668A-4F60-A936-99D253133AC0}" type="pres">
      <dgm:prSet presAssocID="{98070A0A-82CE-481E-8829-1D01673F0FA4}" presName="tx1" presStyleLbl="revTx" presStyleIdx="0" presStyleCnt="2"/>
      <dgm:spPr/>
    </dgm:pt>
    <dgm:pt modelId="{0F07EAD5-850E-4A1E-9224-8C976E53F8EF}" type="pres">
      <dgm:prSet presAssocID="{98070A0A-82CE-481E-8829-1D01673F0FA4}" presName="vert1" presStyleCnt="0"/>
      <dgm:spPr/>
    </dgm:pt>
    <dgm:pt modelId="{922EAFC3-6932-41EE-B7B1-359C908A1230}" type="pres">
      <dgm:prSet presAssocID="{A3E621B5-A934-4AA5-9FDD-8076ADA84229}" presName="thickLine" presStyleLbl="alignNode1" presStyleIdx="1" presStyleCnt="2"/>
      <dgm:spPr/>
    </dgm:pt>
    <dgm:pt modelId="{17855B4A-CFB5-4651-B443-6EE76C9CB103}" type="pres">
      <dgm:prSet presAssocID="{A3E621B5-A934-4AA5-9FDD-8076ADA84229}" presName="horz1" presStyleCnt="0"/>
      <dgm:spPr/>
    </dgm:pt>
    <dgm:pt modelId="{27687CB0-94AF-4633-AF00-334FCEB8E98D}" type="pres">
      <dgm:prSet presAssocID="{A3E621B5-A934-4AA5-9FDD-8076ADA84229}" presName="tx1" presStyleLbl="revTx" presStyleIdx="1" presStyleCnt="2"/>
      <dgm:spPr/>
    </dgm:pt>
    <dgm:pt modelId="{AC5A1569-2424-4BCE-894A-EDD44193BE4D}" type="pres">
      <dgm:prSet presAssocID="{A3E621B5-A934-4AA5-9FDD-8076ADA84229}" presName="vert1" presStyleCnt="0"/>
      <dgm:spPr/>
    </dgm:pt>
  </dgm:ptLst>
  <dgm:cxnLst>
    <dgm:cxn modelId="{595DCB3A-F545-46EF-8CDE-59A2232FFDFC}" srcId="{449ED52E-A053-48C3-8329-E41626078B01}" destId="{A3E621B5-A934-4AA5-9FDD-8076ADA84229}" srcOrd="1" destOrd="0" parTransId="{492B5F7B-A0AB-4843-916F-878A9704E6E1}" sibTransId="{13825F3D-A8BA-4C76-9B0D-967512273084}"/>
    <dgm:cxn modelId="{79422879-FC07-4936-81C5-DE6A17154759}" type="presOf" srcId="{A3E621B5-A934-4AA5-9FDD-8076ADA84229}" destId="{27687CB0-94AF-4633-AF00-334FCEB8E98D}" srcOrd="0" destOrd="0" presId="urn:microsoft.com/office/officeart/2008/layout/LinedList"/>
    <dgm:cxn modelId="{C791E7BB-91A2-4FF1-B2C4-EA4B931A1EAF}" srcId="{449ED52E-A053-48C3-8329-E41626078B01}" destId="{98070A0A-82CE-481E-8829-1D01673F0FA4}" srcOrd="0" destOrd="0" parTransId="{1CAEFAF5-4A31-48F1-BBE7-F143D35EEB4B}" sibTransId="{FA646E90-B722-4240-A982-730F7844FAF3}"/>
    <dgm:cxn modelId="{EB2ACAD7-DD2D-45F0-91CE-A31CCC722E71}" type="presOf" srcId="{98070A0A-82CE-481E-8829-1D01673F0FA4}" destId="{659CDB96-668A-4F60-A936-99D253133AC0}" srcOrd="0" destOrd="0" presId="urn:microsoft.com/office/officeart/2008/layout/LinedList"/>
    <dgm:cxn modelId="{DC6B01EA-24E7-4624-9B57-9DC2B0F7239A}" type="presOf" srcId="{449ED52E-A053-48C3-8329-E41626078B01}" destId="{EC3C11DB-5497-48A2-BF7C-E68A4B551F3B}" srcOrd="0" destOrd="0" presId="urn:microsoft.com/office/officeart/2008/layout/LinedList"/>
    <dgm:cxn modelId="{78FF0A60-0B16-4804-AD5F-43B5DB856D59}" type="presParOf" srcId="{EC3C11DB-5497-48A2-BF7C-E68A4B551F3B}" destId="{47F356C8-AAF0-4B4B-972D-0062189C1103}" srcOrd="0" destOrd="0" presId="urn:microsoft.com/office/officeart/2008/layout/LinedList"/>
    <dgm:cxn modelId="{D5916A21-25A6-48CA-B779-1B14A89C8CFB}" type="presParOf" srcId="{EC3C11DB-5497-48A2-BF7C-E68A4B551F3B}" destId="{A38E6749-F159-46F8-AF84-4A38FD4203FF}" srcOrd="1" destOrd="0" presId="urn:microsoft.com/office/officeart/2008/layout/LinedList"/>
    <dgm:cxn modelId="{673E1014-19CE-46B1-80A0-E5D672CE30F6}" type="presParOf" srcId="{A38E6749-F159-46F8-AF84-4A38FD4203FF}" destId="{659CDB96-668A-4F60-A936-99D253133AC0}" srcOrd="0" destOrd="0" presId="urn:microsoft.com/office/officeart/2008/layout/LinedList"/>
    <dgm:cxn modelId="{FF8AB15A-1EEB-4BDF-AB6C-5C49912C3492}" type="presParOf" srcId="{A38E6749-F159-46F8-AF84-4A38FD4203FF}" destId="{0F07EAD5-850E-4A1E-9224-8C976E53F8EF}" srcOrd="1" destOrd="0" presId="urn:microsoft.com/office/officeart/2008/layout/LinedList"/>
    <dgm:cxn modelId="{054D86B0-3D61-4287-BC5B-A255147861F0}" type="presParOf" srcId="{EC3C11DB-5497-48A2-BF7C-E68A4B551F3B}" destId="{922EAFC3-6932-41EE-B7B1-359C908A1230}" srcOrd="2" destOrd="0" presId="urn:microsoft.com/office/officeart/2008/layout/LinedList"/>
    <dgm:cxn modelId="{1E1FE016-9918-4150-A572-951E54DC27FD}" type="presParOf" srcId="{EC3C11DB-5497-48A2-BF7C-E68A4B551F3B}" destId="{17855B4A-CFB5-4651-B443-6EE76C9CB103}" srcOrd="3" destOrd="0" presId="urn:microsoft.com/office/officeart/2008/layout/LinedList"/>
    <dgm:cxn modelId="{C826065E-720F-4A9A-A587-96E6A0C28616}" type="presParOf" srcId="{17855B4A-CFB5-4651-B443-6EE76C9CB103}" destId="{27687CB0-94AF-4633-AF00-334FCEB8E98D}" srcOrd="0" destOrd="0" presId="urn:microsoft.com/office/officeart/2008/layout/LinedList"/>
    <dgm:cxn modelId="{3B200552-8B4F-4CEE-806A-F91262DFD8DB}" type="presParOf" srcId="{17855B4A-CFB5-4651-B443-6EE76C9CB103}" destId="{AC5A1569-2424-4BCE-894A-EDD44193BE4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5DAF4F-2B36-49F1-9538-27BB020D16B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372369-AE10-4CC9-95C7-D55F0B5981A6}">
      <dgm:prSet/>
      <dgm:spPr/>
      <dgm:t>
        <a:bodyPr/>
        <a:lstStyle/>
        <a:p>
          <a:pPr>
            <a:defRPr cap="all"/>
          </a:pPr>
          <a:r>
            <a:rPr lang="en-US" dirty="0"/>
            <a:t>Kinetic Energy</a:t>
          </a:r>
        </a:p>
      </dgm:t>
    </dgm:pt>
    <dgm:pt modelId="{B3BC323F-6789-4DFA-B7C1-C74A6A63ECAB}" type="parTrans" cxnId="{4D746AED-EB7C-46CD-9A96-4516603F9E0E}">
      <dgm:prSet/>
      <dgm:spPr/>
      <dgm:t>
        <a:bodyPr/>
        <a:lstStyle/>
        <a:p>
          <a:endParaRPr lang="en-US"/>
        </a:p>
      </dgm:t>
    </dgm:pt>
    <dgm:pt modelId="{C83C4B59-1203-4B54-B18D-57A9374452D0}" type="sibTrans" cxnId="{4D746AED-EB7C-46CD-9A96-4516603F9E0E}">
      <dgm:prSet/>
      <dgm:spPr/>
      <dgm:t>
        <a:bodyPr/>
        <a:lstStyle/>
        <a:p>
          <a:endParaRPr lang="en-US"/>
        </a:p>
      </dgm:t>
    </dgm:pt>
    <dgm:pt modelId="{AF24870B-8AA5-4807-8F34-35989E856346}">
      <dgm:prSet/>
      <dgm:spPr/>
      <dgm:t>
        <a:bodyPr/>
        <a:lstStyle/>
        <a:p>
          <a:pPr>
            <a:defRPr cap="all"/>
          </a:pPr>
          <a:r>
            <a:rPr lang="en-US"/>
            <a:t>Potential Energy</a:t>
          </a:r>
        </a:p>
      </dgm:t>
    </dgm:pt>
    <dgm:pt modelId="{D2232FBB-6B01-4C6A-8891-B0C507150490}" type="parTrans" cxnId="{6C5EF955-7398-4964-AC8C-3634C98768B5}">
      <dgm:prSet/>
      <dgm:spPr/>
      <dgm:t>
        <a:bodyPr/>
        <a:lstStyle/>
        <a:p>
          <a:endParaRPr lang="en-US"/>
        </a:p>
      </dgm:t>
    </dgm:pt>
    <dgm:pt modelId="{477B88B0-F8B3-4B93-A963-2A225F05F717}" type="sibTrans" cxnId="{6C5EF955-7398-4964-AC8C-3634C98768B5}">
      <dgm:prSet/>
      <dgm:spPr/>
      <dgm:t>
        <a:bodyPr/>
        <a:lstStyle/>
        <a:p>
          <a:endParaRPr lang="en-US"/>
        </a:p>
      </dgm:t>
    </dgm:pt>
    <dgm:pt modelId="{86B6A743-34BD-4BE7-A254-566F26C8A491}">
      <dgm:prSet/>
      <dgm:spPr/>
      <dgm:t>
        <a:bodyPr/>
        <a:lstStyle/>
        <a:p>
          <a:pPr>
            <a:defRPr cap="all"/>
          </a:pPr>
          <a:r>
            <a:rPr lang="en-US"/>
            <a:t>Chemical Energy</a:t>
          </a:r>
        </a:p>
      </dgm:t>
    </dgm:pt>
    <dgm:pt modelId="{ACF445BC-CEBB-4F5E-A70D-6E7BCF5DA791}" type="parTrans" cxnId="{3CDC1FFB-5FF3-442A-AB2F-12EE89094474}">
      <dgm:prSet/>
      <dgm:spPr/>
      <dgm:t>
        <a:bodyPr/>
        <a:lstStyle/>
        <a:p>
          <a:endParaRPr lang="en-US"/>
        </a:p>
      </dgm:t>
    </dgm:pt>
    <dgm:pt modelId="{000B3891-768F-4538-89B2-47BEEC1FF7E8}" type="sibTrans" cxnId="{3CDC1FFB-5FF3-442A-AB2F-12EE89094474}">
      <dgm:prSet/>
      <dgm:spPr/>
      <dgm:t>
        <a:bodyPr/>
        <a:lstStyle/>
        <a:p>
          <a:endParaRPr lang="en-US"/>
        </a:p>
      </dgm:t>
    </dgm:pt>
    <dgm:pt modelId="{AA9DF83B-F5CE-4AB4-9749-FA2672908426}" type="pres">
      <dgm:prSet presAssocID="{695DAF4F-2B36-49F1-9538-27BB020D16B7}" presName="root" presStyleCnt="0">
        <dgm:presLayoutVars>
          <dgm:dir/>
          <dgm:resizeHandles val="exact"/>
        </dgm:presLayoutVars>
      </dgm:prSet>
      <dgm:spPr/>
    </dgm:pt>
    <dgm:pt modelId="{EAFC663F-1CB9-4CEB-A810-026874C8678A}" type="pres">
      <dgm:prSet presAssocID="{ED372369-AE10-4CC9-95C7-D55F0B5981A6}" presName="compNode" presStyleCnt="0"/>
      <dgm:spPr/>
    </dgm:pt>
    <dgm:pt modelId="{E57EE0D6-FA93-4E3B-A362-7E27F6076A34}" type="pres">
      <dgm:prSet presAssocID="{ED372369-AE10-4CC9-95C7-D55F0B5981A6}" presName="iconBgRect" presStyleLbl="bgShp" presStyleIdx="0" presStyleCnt="3"/>
      <dgm:spPr>
        <a:prstGeom prst="round2DiagRect">
          <a:avLst>
            <a:gd name="adj1" fmla="val 29727"/>
            <a:gd name="adj2" fmla="val 0"/>
          </a:avLst>
        </a:prstGeom>
      </dgm:spPr>
    </dgm:pt>
    <dgm:pt modelId="{78797F20-5F25-4CC8-9BCA-815D1A179CA4}" type="pres">
      <dgm:prSet presAssocID="{ED372369-AE10-4CC9-95C7-D55F0B5981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77A25257-C5B0-40CA-90EE-B1744DF6F009}" type="pres">
      <dgm:prSet presAssocID="{ED372369-AE10-4CC9-95C7-D55F0B5981A6}" presName="spaceRect" presStyleCnt="0"/>
      <dgm:spPr/>
    </dgm:pt>
    <dgm:pt modelId="{2B01421C-72C6-494C-A628-3023ADB7A1DA}" type="pres">
      <dgm:prSet presAssocID="{ED372369-AE10-4CC9-95C7-D55F0B5981A6}" presName="textRect" presStyleLbl="revTx" presStyleIdx="0" presStyleCnt="3">
        <dgm:presLayoutVars>
          <dgm:chMax val="1"/>
          <dgm:chPref val="1"/>
        </dgm:presLayoutVars>
      </dgm:prSet>
      <dgm:spPr/>
    </dgm:pt>
    <dgm:pt modelId="{0E34B40E-50C5-4192-9E61-DE7E424320C1}" type="pres">
      <dgm:prSet presAssocID="{C83C4B59-1203-4B54-B18D-57A9374452D0}" presName="sibTrans" presStyleCnt="0"/>
      <dgm:spPr/>
    </dgm:pt>
    <dgm:pt modelId="{28106BAF-2045-48ED-99B8-85173ECE6D57}" type="pres">
      <dgm:prSet presAssocID="{AF24870B-8AA5-4807-8F34-35989E856346}" presName="compNode" presStyleCnt="0"/>
      <dgm:spPr/>
    </dgm:pt>
    <dgm:pt modelId="{D96EC203-1EB2-43EC-AD77-84E8125AC9C5}" type="pres">
      <dgm:prSet presAssocID="{AF24870B-8AA5-4807-8F34-35989E856346}" presName="iconBgRect" presStyleLbl="bgShp" presStyleIdx="1" presStyleCnt="3"/>
      <dgm:spPr>
        <a:prstGeom prst="round2DiagRect">
          <a:avLst>
            <a:gd name="adj1" fmla="val 29727"/>
            <a:gd name="adj2" fmla="val 0"/>
          </a:avLst>
        </a:prstGeom>
      </dgm:spPr>
    </dgm:pt>
    <dgm:pt modelId="{3E46D727-F02C-4193-85B1-9815C310FE6D}" type="pres">
      <dgm:prSet presAssocID="{AF24870B-8AA5-4807-8F34-35989E856346}" presName="iconRect" presStyleLbl="node1" presStyleIdx="1" presStyleCnt="3" custLinFactNeighborX="0" custLinFactNeighborY="938"/>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a:noFill/>
        </a:ln>
      </dgm:spPr>
    </dgm:pt>
    <dgm:pt modelId="{CDAA8745-9C1C-4AE1-8D0B-E5E9AE5D7BED}" type="pres">
      <dgm:prSet presAssocID="{AF24870B-8AA5-4807-8F34-35989E856346}" presName="spaceRect" presStyleCnt="0"/>
      <dgm:spPr/>
    </dgm:pt>
    <dgm:pt modelId="{1B89B9AC-578F-4BFB-8E2C-225FD70B1476}" type="pres">
      <dgm:prSet presAssocID="{AF24870B-8AA5-4807-8F34-35989E856346}" presName="textRect" presStyleLbl="revTx" presStyleIdx="1" presStyleCnt="3">
        <dgm:presLayoutVars>
          <dgm:chMax val="1"/>
          <dgm:chPref val="1"/>
        </dgm:presLayoutVars>
      </dgm:prSet>
      <dgm:spPr/>
    </dgm:pt>
    <dgm:pt modelId="{36A678AB-EC7B-4B96-B84E-BCD2D3657DF1}" type="pres">
      <dgm:prSet presAssocID="{477B88B0-F8B3-4B93-A963-2A225F05F717}" presName="sibTrans" presStyleCnt="0"/>
      <dgm:spPr/>
    </dgm:pt>
    <dgm:pt modelId="{7076149C-4C94-4B77-A834-C1091F104AF2}" type="pres">
      <dgm:prSet presAssocID="{86B6A743-34BD-4BE7-A254-566F26C8A491}" presName="compNode" presStyleCnt="0"/>
      <dgm:spPr/>
    </dgm:pt>
    <dgm:pt modelId="{28576409-C7CC-4D01-997D-3D1AEC5ED36D}" type="pres">
      <dgm:prSet presAssocID="{86B6A743-34BD-4BE7-A254-566F26C8A491}" presName="iconBgRect" presStyleLbl="bgShp" presStyleIdx="2" presStyleCnt="3"/>
      <dgm:spPr>
        <a:prstGeom prst="round2DiagRect">
          <a:avLst>
            <a:gd name="adj1" fmla="val 29727"/>
            <a:gd name="adj2" fmla="val 0"/>
          </a:avLst>
        </a:prstGeom>
      </dgm:spPr>
    </dgm:pt>
    <dgm:pt modelId="{E022DF0B-244A-492F-8A28-6BC3191CD5DD}" type="pres">
      <dgm:prSet presAssocID="{86B6A743-34BD-4BE7-A254-566F26C8A491}"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a:noFill/>
        </a:ln>
      </dgm:spPr>
    </dgm:pt>
    <dgm:pt modelId="{20537262-A12F-4CA6-8EC4-E81CFFF5D0D9}" type="pres">
      <dgm:prSet presAssocID="{86B6A743-34BD-4BE7-A254-566F26C8A491}" presName="spaceRect" presStyleCnt="0"/>
      <dgm:spPr/>
    </dgm:pt>
    <dgm:pt modelId="{657A98F3-8B39-4358-998B-A58AF8CE4439}" type="pres">
      <dgm:prSet presAssocID="{86B6A743-34BD-4BE7-A254-566F26C8A491}" presName="textRect" presStyleLbl="revTx" presStyleIdx="2" presStyleCnt="3">
        <dgm:presLayoutVars>
          <dgm:chMax val="1"/>
          <dgm:chPref val="1"/>
        </dgm:presLayoutVars>
      </dgm:prSet>
      <dgm:spPr/>
    </dgm:pt>
  </dgm:ptLst>
  <dgm:cxnLst>
    <dgm:cxn modelId="{41AF7D3E-F2E8-4CA4-B272-5B65055C8BC1}" type="presOf" srcId="{695DAF4F-2B36-49F1-9538-27BB020D16B7}" destId="{AA9DF83B-F5CE-4AB4-9749-FA2672908426}" srcOrd="0" destOrd="0" presId="urn:microsoft.com/office/officeart/2018/5/layout/IconLeafLabelList"/>
    <dgm:cxn modelId="{1E0D9440-344D-4311-913A-A751CCA7CB2C}" type="presOf" srcId="{AF24870B-8AA5-4807-8F34-35989E856346}" destId="{1B89B9AC-578F-4BFB-8E2C-225FD70B1476}" srcOrd="0" destOrd="0" presId="urn:microsoft.com/office/officeart/2018/5/layout/IconLeafLabelList"/>
    <dgm:cxn modelId="{2D57DA52-21A7-48C6-B1FC-A1898F3129B4}" type="presOf" srcId="{ED372369-AE10-4CC9-95C7-D55F0B5981A6}" destId="{2B01421C-72C6-494C-A628-3023ADB7A1DA}" srcOrd="0" destOrd="0" presId="urn:microsoft.com/office/officeart/2018/5/layout/IconLeafLabelList"/>
    <dgm:cxn modelId="{6C5EF955-7398-4964-AC8C-3634C98768B5}" srcId="{695DAF4F-2B36-49F1-9538-27BB020D16B7}" destId="{AF24870B-8AA5-4807-8F34-35989E856346}" srcOrd="1" destOrd="0" parTransId="{D2232FBB-6B01-4C6A-8891-B0C507150490}" sibTransId="{477B88B0-F8B3-4B93-A963-2A225F05F717}"/>
    <dgm:cxn modelId="{7BE8BB9D-399C-4383-BB0E-3FF88C62EF02}" type="presOf" srcId="{86B6A743-34BD-4BE7-A254-566F26C8A491}" destId="{657A98F3-8B39-4358-998B-A58AF8CE4439}" srcOrd="0" destOrd="0" presId="urn:microsoft.com/office/officeart/2018/5/layout/IconLeafLabelList"/>
    <dgm:cxn modelId="{4D746AED-EB7C-46CD-9A96-4516603F9E0E}" srcId="{695DAF4F-2B36-49F1-9538-27BB020D16B7}" destId="{ED372369-AE10-4CC9-95C7-D55F0B5981A6}" srcOrd="0" destOrd="0" parTransId="{B3BC323F-6789-4DFA-B7C1-C74A6A63ECAB}" sibTransId="{C83C4B59-1203-4B54-B18D-57A9374452D0}"/>
    <dgm:cxn modelId="{3CDC1FFB-5FF3-442A-AB2F-12EE89094474}" srcId="{695DAF4F-2B36-49F1-9538-27BB020D16B7}" destId="{86B6A743-34BD-4BE7-A254-566F26C8A491}" srcOrd="2" destOrd="0" parTransId="{ACF445BC-CEBB-4F5E-A70D-6E7BCF5DA791}" sibTransId="{000B3891-768F-4538-89B2-47BEEC1FF7E8}"/>
    <dgm:cxn modelId="{935A3300-9BBE-4882-BA48-776F95DBDDB6}" type="presParOf" srcId="{AA9DF83B-F5CE-4AB4-9749-FA2672908426}" destId="{EAFC663F-1CB9-4CEB-A810-026874C8678A}" srcOrd="0" destOrd="0" presId="urn:microsoft.com/office/officeart/2018/5/layout/IconLeafLabelList"/>
    <dgm:cxn modelId="{268F4981-545C-408C-AB2E-E1E3E3D72EFD}" type="presParOf" srcId="{EAFC663F-1CB9-4CEB-A810-026874C8678A}" destId="{E57EE0D6-FA93-4E3B-A362-7E27F6076A34}" srcOrd="0" destOrd="0" presId="urn:microsoft.com/office/officeart/2018/5/layout/IconLeafLabelList"/>
    <dgm:cxn modelId="{31C878E1-6F6A-4141-ABBB-4B296ACC1D41}" type="presParOf" srcId="{EAFC663F-1CB9-4CEB-A810-026874C8678A}" destId="{78797F20-5F25-4CC8-9BCA-815D1A179CA4}" srcOrd="1" destOrd="0" presId="urn:microsoft.com/office/officeart/2018/5/layout/IconLeafLabelList"/>
    <dgm:cxn modelId="{749A1F8A-5ACD-49C8-9987-2945E2A199EB}" type="presParOf" srcId="{EAFC663F-1CB9-4CEB-A810-026874C8678A}" destId="{77A25257-C5B0-40CA-90EE-B1744DF6F009}" srcOrd="2" destOrd="0" presId="urn:microsoft.com/office/officeart/2018/5/layout/IconLeafLabelList"/>
    <dgm:cxn modelId="{BF89328F-1855-4729-B552-0D86A8BD5E1E}" type="presParOf" srcId="{EAFC663F-1CB9-4CEB-A810-026874C8678A}" destId="{2B01421C-72C6-494C-A628-3023ADB7A1DA}" srcOrd="3" destOrd="0" presId="urn:microsoft.com/office/officeart/2018/5/layout/IconLeafLabelList"/>
    <dgm:cxn modelId="{6345E325-2F41-4826-841D-D486C802E59B}" type="presParOf" srcId="{AA9DF83B-F5CE-4AB4-9749-FA2672908426}" destId="{0E34B40E-50C5-4192-9E61-DE7E424320C1}" srcOrd="1" destOrd="0" presId="urn:microsoft.com/office/officeart/2018/5/layout/IconLeafLabelList"/>
    <dgm:cxn modelId="{DBFF999C-4C73-48F6-B558-AF2F4F0BCE82}" type="presParOf" srcId="{AA9DF83B-F5CE-4AB4-9749-FA2672908426}" destId="{28106BAF-2045-48ED-99B8-85173ECE6D57}" srcOrd="2" destOrd="0" presId="urn:microsoft.com/office/officeart/2018/5/layout/IconLeafLabelList"/>
    <dgm:cxn modelId="{484E9437-D85E-421D-8552-F14AE3657890}" type="presParOf" srcId="{28106BAF-2045-48ED-99B8-85173ECE6D57}" destId="{D96EC203-1EB2-43EC-AD77-84E8125AC9C5}" srcOrd="0" destOrd="0" presId="urn:microsoft.com/office/officeart/2018/5/layout/IconLeafLabelList"/>
    <dgm:cxn modelId="{0CDAE14C-F000-4962-9315-137FCCFB0590}" type="presParOf" srcId="{28106BAF-2045-48ED-99B8-85173ECE6D57}" destId="{3E46D727-F02C-4193-85B1-9815C310FE6D}" srcOrd="1" destOrd="0" presId="urn:microsoft.com/office/officeart/2018/5/layout/IconLeafLabelList"/>
    <dgm:cxn modelId="{0BE242AF-DA03-43D2-ADDC-CCF499133089}" type="presParOf" srcId="{28106BAF-2045-48ED-99B8-85173ECE6D57}" destId="{CDAA8745-9C1C-4AE1-8D0B-E5E9AE5D7BED}" srcOrd="2" destOrd="0" presId="urn:microsoft.com/office/officeart/2018/5/layout/IconLeafLabelList"/>
    <dgm:cxn modelId="{CD6CE812-8433-4DCB-8D2F-25E90B96FA34}" type="presParOf" srcId="{28106BAF-2045-48ED-99B8-85173ECE6D57}" destId="{1B89B9AC-578F-4BFB-8E2C-225FD70B1476}" srcOrd="3" destOrd="0" presId="urn:microsoft.com/office/officeart/2018/5/layout/IconLeafLabelList"/>
    <dgm:cxn modelId="{F91B0245-6E5D-4900-974D-AAAC1410D8D3}" type="presParOf" srcId="{AA9DF83B-F5CE-4AB4-9749-FA2672908426}" destId="{36A678AB-EC7B-4B96-B84E-BCD2D3657DF1}" srcOrd="3" destOrd="0" presId="urn:microsoft.com/office/officeart/2018/5/layout/IconLeafLabelList"/>
    <dgm:cxn modelId="{12C9DCB6-16CB-48FC-BFD2-6D25E040BF0D}" type="presParOf" srcId="{AA9DF83B-F5CE-4AB4-9749-FA2672908426}" destId="{7076149C-4C94-4B77-A834-C1091F104AF2}" srcOrd="4" destOrd="0" presId="urn:microsoft.com/office/officeart/2018/5/layout/IconLeafLabelList"/>
    <dgm:cxn modelId="{695D5FE1-C1AA-4839-BF60-4D265CFE722D}" type="presParOf" srcId="{7076149C-4C94-4B77-A834-C1091F104AF2}" destId="{28576409-C7CC-4D01-997D-3D1AEC5ED36D}" srcOrd="0" destOrd="0" presId="urn:microsoft.com/office/officeart/2018/5/layout/IconLeafLabelList"/>
    <dgm:cxn modelId="{79B86DD4-FA79-4C3A-8BB4-D4A828ADD2B4}" type="presParOf" srcId="{7076149C-4C94-4B77-A834-C1091F104AF2}" destId="{E022DF0B-244A-492F-8A28-6BC3191CD5DD}" srcOrd="1" destOrd="0" presId="urn:microsoft.com/office/officeart/2018/5/layout/IconLeafLabelList"/>
    <dgm:cxn modelId="{453E1EF3-E28F-4B09-8FDC-B471BCE43CE9}" type="presParOf" srcId="{7076149C-4C94-4B77-A834-C1091F104AF2}" destId="{20537262-A12F-4CA6-8EC4-E81CFFF5D0D9}" srcOrd="2" destOrd="0" presId="urn:microsoft.com/office/officeart/2018/5/layout/IconLeafLabelList"/>
    <dgm:cxn modelId="{B668E974-151D-41FE-8C58-389D8640A8E6}" type="presParOf" srcId="{7076149C-4C94-4B77-A834-C1091F104AF2}" destId="{657A98F3-8B39-4358-998B-A58AF8CE443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96DFB7-6BFF-4B3F-9ED8-8786827757F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807886-09E4-4BDA-B20E-E6AF02FC80CD}">
      <dgm:prSet/>
      <dgm:spPr>
        <a:solidFill>
          <a:schemeClr val="tx1"/>
        </a:solidFill>
      </dgm:spPr>
      <dgm:t>
        <a:bodyPr/>
        <a:lstStyle/>
        <a:p>
          <a:r>
            <a:rPr lang="en-US" b="1" dirty="0">
              <a:solidFill>
                <a:schemeClr val="bg1"/>
              </a:solidFill>
            </a:rPr>
            <a:t>White</a:t>
          </a:r>
          <a:r>
            <a:rPr lang="en-US" b="1" dirty="0"/>
            <a:t> </a:t>
          </a:r>
          <a:r>
            <a:rPr lang="en-US" b="1" dirty="0">
              <a:solidFill>
                <a:schemeClr val="bg1"/>
              </a:solidFill>
            </a:rPr>
            <a:t>Arc</a:t>
          </a:r>
          <a:endParaRPr lang="en-US" dirty="0">
            <a:solidFill>
              <a:schemeClr val="bg1"/>
            </a:solidFill>
          </a:endParaRPr>
        </a:p>
      </dgm:t>
    </dgm:pt>
    <dgm:pt modelId="{EA201DDB-FFBF-4672-8C6E-1FF856C6A8DB}" type="parTrans" cxnId="{6A8E1CD8-0B27-4B9F-AD90-01BA497B0CC8}">
      <dgm:prSet/>
      <dgm:spPr/>
      <dgm:t>
        <a:bodyPr/>
        <a:lstStyle/>
        <a:p>
          <a:endParaRPr lang="en-US"/>
        </a:p>
      </dgm:t>
    </dgm:pt>
    <dgm:pt modelId="{9E04F1D0-279C-4B5E-B748-151F056E8563}" type="sibTrans" cxnId="{6A8E1CD8-0B27-4B9F-AD90-01BA497B0CC8}">
      <dgm:prSet/>
      <dgm:spPr/>
      <dgm:t>
        <a:bodyPr/>
        <a:lstStyle/>
        <a:p>
          <a:endParaRPr lang="en-US"/>
        </a:p>
      </dgm:t>
    </dgm:pt>
    <dgm:pt modelId="{6FB26C0B-18ED-4EB3-9AE0-32165694E4A9}">
      <dgm:prSet/>
      <dgm:spPr>
        <a:solidFill>
          <a:srgbClr val="00B050"/>
        </a:solidFill>
      </dgm:spPr>
      <dgm:t>
        <a:bodyPr/>
        <a:lstStyle/>
        <a:p>
          <a:r>
            <a:rPr lang="en-US" b="1" dirty="0">
              <a:solidFill>
                <a:schemeClr val="tx1"/>
              </a:solidFill>
            </a:rPr>
            <a:t>Green Arc</a:t>
          </a:r>
          <a:endParaRPr lang="en-US" dirty="0">
            <a:solidFill>
              <a:schemeClr val="tx1"/>
            </a:solidFill>
          </a:endParaRPr>
        </a:p>
      </dgm:t>
    </dgm:pt>
    <dgm:pt modelId="{4721D741-7D2F-4BF9-B0A3-747B8DC450D0}" type="parTrans" cxnId="{0FA5E22C-15B9-4DD7-BB67-34CAF36BCFCD}">
      <dgm:prSet/>
      <dgm:spPr/>
      <dgm:t>
        <a:bodyPr/>
        <a:lstStyle/>
        <a:p>
          <a:endParaRPr lang="en-US"/>
        </a:p>
      </dgm:t>
    </dgm:pt>
    <dgm:pt modelId="{F04ED2FF-420A-456D-895B-B69E2E0393CA}" type="sibTrans" cxnId="{0FA5E22C-15B9-4DD7-BB67-34CAF36BCFCD}">
      <dgm:prSet/>
      <dgm:spPr/>
      <dgm:t>
        <a:bodyPr/>
        <a:lstStyle/>
        <a:p>
          <a:endParaRPr lang="en-US"/>
        </a:p>
      </dgm:t>
    </dgm:pt>
    <dgm:pt modelId="{C5B3417D-C27D-43DD-8B87-A83FF988A7B8}">
      <dgm:prSet/>
      <dgm:spPr>
        <a:solidFill>
          <a:srgbClr val="FF0000"/>
        </a:solidFill>
      </dgm:spPr>
      <dgm:t>
        <a:bodyPr/>
        <a:lstStyle/>
        <a:p>
          <a:r>
            <a:rPr lang="en-US" b="1" dirty="0"/>
            <a:t>Red Arc</a:t>
          </a:r>
          <a:endParaRPr lang="en-US" dirty="0"/>
        </a:p>
      </dgm:t>
    </dgm:pt>
    <dgm:pt modelId="{575A32C8-566B-4205-B695-2BFCCF5DA1F3}" type="parTrans" cxnId="{611DA9E7-7D09-49CA-B62F-DD1221CC9197}">
      <dgm:prSet/>
      <dgm:spPr/>
      <dgm:t>
        <a:bodyPr/>
        <a:lstStyle/>
        <a:p>
          <a:endParaRPr lang="en-US"/>
        </a:p>
      </dgm:t>
    </dgm:pt>
    <dgm:pt modelId="{F3398D90-8411-462C-918F-FD69A0C161A0}" type="sibTrans" cxnId="{611DA9E7-7D09-49CA-B62F-DD1221CC9197}">
      <dgm:prSet/>
      <dgm:spPr/>
      <dgm:t>
        <a:bodyPr/>
        <a:lstStyle/>
        <a:p>
          <a:endParaRPr lang="en-US"/>
        </a:p>
      </dgm:t>
    </dgm:pt>
    <dgm:pt modelId="{A2A4BDEA-BBED-469F-BECA-0D5AB092E8B3}">
      <dgm:prSet/>
      <dgm:spPr>
        <a:solidFill>
          <a:srgbClr val="FFFF00"/>
        </a:solidFill>
      </dgm:spPr>
      <dgm:t>
        <a:bodyPr/>
        <a:lstStyle/>
        <a:p>
          <a:r>
            <a:rPr lang="en-US" b="1" dirty="0">
              <a:solidFill>
                <a:schemeClr val="bg1"/>
              </a:solidFill>
            </a:rPr>
            <a:t>Yellow Arc</a:t>
          </a:r>
          <a:endParaRPr lang="en-US" dirty="0">
            <a:solidFill>
              <a:schemeClr val="bg1"/>
            </a:solidFill>
          </a:endParaRPr>
        </a:p>
      </dgm:t>
    </dgm:pt>
    <dgm:pt modelId="{D007512A-88D4-4FDB-8CAB-9A9942142F98}" type="sibTrans" cxnId="{47C28244-968A-4BFF-A7A0-D827CF86B1B8}">
      <dgm:prSet/>
      <dgm:spPr/>
      <dgm:t>
        <a:bodyPr/>
        <a:lstStyle/>
        <a:p>
          <a:endParaRPr lang="en-US"/>
        </a:p>
      </dgm:t>
    </dgm:pt>
    <dgm:pt modelId="{FDF82113-A7F2-41BE-8652-89529BC1B8D8}" type="parTrans" cxnId="{47C28244-968A-4BFF-A7A0-D827CF86B1B8}">
      <dgm:prSet/>
      <dgm:spPr/>
      <dgm:t>
        <a:bodyPr/>
        <a:lstStyle/>
        <a:p>
          <a:endParaRPr lang="en-US"/>
        </a:p>
      </dgm:t>
    </dgm:pt>
    <dgm:pt modelId="{D79E4329-7D2C-4B6A-A632-7C5621535C4B}" type="pres">
      <dgm:prSet presAssocID="{9496DFB7-6BFF-4B3F-9ED8-8786827757FB}" presName="linear" presStyleCnt="0">
        <dgm:presLayoutVars>
          <dgm:animLvl val="lvl"/>
          <dgm:resizeHandles val="exact"/>
        </dgm:presLayoutVars>
      </dgm:prSet>
      <dgm:spPr/>
    </dgm:pt>
    <dgm:pt modelId="{162D6900-7C2F-4A80-B0C1-9C5FDE9E9AA6}" type="pres">
      <dgm:prSet presAssocID="{BD807886-09E4-4BDA-B20E-E6AF02FC80CD}" presName="parentText" presStyleLbl="node1" presStyleIdx="0" presStyleCnt="4">
        <dgm:presLayoutVars>
          <dgm:chMax val="0"/>
          <dgm:bulletEnabled val="1"/>
        </dgm:presLayoutVars>
      </dgm:prSet>
      <dgm:spPr/>
    </dgm:pt>
    <dgm:pt modelId="{2A80E1D5-CC06-41E9-83F2-127C86187D31}" type="pres">
      <dgm:prSet presAssocID="{9E04F1D0-279C-4B5E-B748-151F056E8563}" presName="spacer" presStyleCnt="0"/>
      <dgm:spPr/>
    </dgm:pt>
    <dgm:pt modelId="{33EC4772-B86A-42BC-BA80-B945F1C2E427}" type="pres">
      <dgm:prSet presAssocID="{6FB26C0B-18ED-4EB3-9AE0-32165694E4A9}" presName="parentText" presStyleLbl="node1" presStyleIdx="1" presStyleCnt="4">
        <dgm:presLayoutVars>
          <dgm:chMax val="0"/>
          <dgm:bulletEnabled val="1"/>
        </dgm:presLayoutVars>
      </dgm:prSet>
      <dgm:spPr/>
    </dgm:pt>
    <dgm:pt modelId="{73142769-E458-4C80-A213-D21C8E50935E}" type="pres">
      <dgm:prSet presAssocID="{F04ED2FF-420A-456D-895B-B69E2E0393CA}" presName="spacer" presStyleCnt="0"/>
      <dgm:spPr/>
    </dgm:pt>
    <dgm:pt modelId="{2B18A84A-A35B-486F-91E4-E790E0999D8E}" type="pres">
      <dgm:prSet presAssocID="{A2A4BDEA-BBED-469F-BECA-0D5AB092E8B3}" presName="parentText" presStyleLbl="node1" presStyleIdx="2" presStyleCnt="4">
        <dgm:presLayoutVars>
          <dgm:chMax val="0"/>
          <dgm:bulletEnabled val="1"/>
        </dgm:presLayoutVars>
      </dgm:prSet>
      <dgm:spPr/>
    </dgm:pt>
    <dgm:pt modelId="{EFC75EAF-1F93-4DCD-915F-9A3BA61C29D0}" type="pres">
      <dgm:prSet presAssocID="{D007512A-88D4-4FDB-8CAB-9A9942142F98}" presName="spacer" presStyleCnt="0"/>
      <dgm:spPr/>
    </dgm:pt>
    <dgm:pt modelId="{16703B81-AE7D-444E-BF4A-E1D7738CDF6D}" type="pres">
      <dgm:prSet presAssocID="{C5B3417D-C27D-43DD-8B87-A83FF988A7B8}" presName="parentText" presStyleLbl="node1" presStyleIdx="3" presStyleCnt="4">
        <dgm:presLayoutVars>
          <dgm:chMax val="0"/>
          <dgm:bulletEnabled val="1"/>
        </dgm:presLayoutVars>
      </dgm:prSet>
      <dgm:spPr/>
    </dgm:pt>
  </dgm:ptLst>
  <dgm:cxnLst>
    <dgm:cxn modelId="{0FA5E22C-15B9-4DD7-BB67-34CAF36BCFCD}" srcId="{9496DFB7-6BFF-4B3F-9ED8-8786827757FB}" destId="{6FB26C0B-18ED-4EB3-9AE0-32165694E4A9}" srcOrd="1" destOrd="0" parTransId="{4721D741-7D2F-4BF9-B0A3-747B8DC450D0}" sibTransId="{F04ED2FF-420A-456D-895B-B69E2E0393CA}"/>
    <dgm:cxn modelId="{DACAD32F-9A47-4CD9-881E-D49A8EBA4D19}" type="presOf" srcId="{6FB26C0B-18ED-4EB3-9AE0-32165694E4A9}" destId="{33EC4772-B86A-42BC-BA80-B945F1C2E427}" srcOrd="0" destOrd="0" presId="urn:microsoft.com/office/officeart/2005/8/layout/vList2"/>
    <dgm:cxn modelId="{3E4A033B-D8FD-4605-B9D7-6C35C97006F7}" type="presOf" srcId="{9496DFB7-6BFF-4B3F-9ED8-8786827757FB}" destId="{D79E4329-7D2C-4B6A-A632-7C5621535C4B}" srcOrd="0" destOrd="0" presId="urn:microsoft.com/office/officeart/2005/8/layout/vList2"/>
    <dgm:cxn modelId="{66DAEB41-4EC4-4F3A-8449-68DE84FCB7A9}" type="presOf" srcId="{A2A4BDEA-BBED-469F-BECA-0D5AB092E8B3}" destId="{2B18A84A-A35B-486F-91E4-E790E0999D8E}" srcOrd="0" destOrd="0" presId="urn:microsoft.com/office/officeart/2005/8/layout/vList2"/>
    <dgm:cxn modelId="{47C28244-968A-4BFF-A7A0-D827CF86B1B8}" srcId="{9496DFB7-6BFF-4B3F-9ED8-8786827757FB}" destId="{A2A4BDEA-BBED-469F-BECA-0D5AB092E8B3}" srcOrd="2" destOrd="0" parTransId="{FDF82113-A7F2-41BE-8652-89529BC1B8D8}" sibTransId="{D007512A-88D4-4FDB-8CAB-9A9942142F98}"/>
    <dgm:cxn modelId="{8159A764-E60D-493F-A37B-BFF62C0BEC49}" type="presOf" srcId="{C5B3417D-C27D-43DD-8B87-A83FF988A7B8}" destId="{16703B81-AE7D-444E-BF4A-E1D7738CDF6D}" srcOrd="0" destOrd="0" presId="urn:microsoft.com/office/officeart/2005/8/layout/vList2"/>
    <dgm:cxn modelId="{E58DD383-5844-482D-A0AA-D0089526F2C7}" type="presOf" srcId="{BD807886-09E4-4BDA-B20E-E6AF02FC80CD}" destId="{162D6900-7C2F-4A80-B0C1-9C5FDE9E9AA6}" srcOrd="0" destOrd="0" presId="urn:microsoft.com/office/officeart/2005/8/layout/vList2"/>
    <dgm:cxn modelId="{6A8E1CD8-0B27-4B9F-AD90-01BA497B0CC8}" srcId="{9496DFB7-6BFF-4B3F-9ED8-8786827757FB}" destId="{BD807886-09E4-4BDA-B20E-E6AF02FC80CD}" srcOrd="0" destOrd="0" parTransId="{EA201DDB-FFBF-4672-8C6E-1FF856C6A8DB}" sibTransId="{9E04F1D0-279C-4B5E-B748-151F056E8563}"/>
    <dgm:cxn modelId="{611DA9E7-7D09-49CA-B62F-DD1221CC9197}" srcId="{9496DFB7-6BFF-4B3F-9ED8-8786827757FB}" destId="{C5B3417D-C27D-43DD-8B87-A83FF988A7B8}" srcOrd="3" destOrd="0" parTransId="{575A32C8-566B-4205-B695-2BFCCF5DA1F3}" sibTransId="{F3398D90-8411-462C-918F-FD69A0C161A0}"/>
    <dgm:cxn modelId="{D7763307-F849-4406-A287-24204B79BA79}" type="presParOf" srcId="{D79E4329-7D2C-4B6A-A632-7C5621535C4B}" destId="{162D6900-7C2F-4A80-B0C1-9C5FDE9E9AA6}" srcOrd="0" destOrd="0" presId="urn:microsoft.com/office/officeart/2005/8/layout/vList2"/>
    <dgm:cxn modelId="{CE2C964C-27F6-4C64-A501-B05E8A61F29C}" type="presParOf" srcId="{D79E4329-7D2C-4B6A-A632-7C5621535C4B}" destId="{2A80E1D5-CC06-41E9-83F2-127C86187D31}" srcOrd="1" destOrd="0" presId="urn:microsoft.com/office/officeart/2005/8/layout/vList2"/>
    <dgm:cxn modelId="{70624070-2BFB-40FE-B4E5-A0741EE1C8BD}" type="presParOf" srcId="{D79E4329-7D2C-4B6A-A632-7C5621535C4B}" destId="{33EC4772-B86A-42BC-BA80-B945F1C2E427}" srcOrd="2" destOrd="0" presId="urn:microsoft.com/office/officeart/2005/8/layout/vList2"/>
    <dgm:cxn modelId="{654A04B8-4440-4551-86EC-19975BE821D9}" type="presParOf" srcId="{D79E4329-7D2C-4B6A-A632-7C5621535C4B}" destId="{73142769-E458-4C80-A213-D21C8E50935E}" srcOrd="3" destOrd="0" presId="urn:microsoft.com/office/officeart/2005/8/layout/vList2"/>
    <dgm:cxn modelId="{95EF6315-8FB4-4E0A-8081-B6CAC41F5DE5}" type="presParOf" srcId="{D79E4329-7D2C-4B6A-A632-7C5621535C4B}" destId="{2B18A84A-A35B-486F-91E4-E790E0999D8E}" srcOrd="4" destOrd="0" presId="urn:microsoft.com/office/officeart/2005/8/layout/vList2"/>
    <dgm:cxn modelId="{8D581A21-AAC8-4F6A-8D5D-3B2E53F80857}" type="presParOf" srcId="{D79E4329-7D2C-4B6A-A632-7C5621535C4B}" destId="{EFC75EAF-1F93-4DCD-915F-9A3BA61C29D0}" srcOrd="5" destOrd="0" presId="urn:microsoft.com/office/officeart/2005/8/layout/vList2"/>
    <dgm:cxn modelId="{469FD232-C4C9-4E84-8A49-A1936DCD69D6}" type="presParOf" srcId="{D79E4329-7D2C-4B6A-A632-7C5621535C4B}" destId="{16703B81-AE7D-444E-BF4A-E1D7738CDF6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96DFB7-6BFF-4B3F-9ED8-8786827757F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D807886-09E4-4BDA-B20E-E6AF02FC80CD}">
      <dgm:prSet custT="1"/>
      <dgm:spPr>
        <a:solidFill>
          <a:schemeClr val="tx1"/>
        </a:solidFill>
      </dgm:spPr>
      <dgm:t>
        <a:bodyPr/>
        <a:lstStyle/>
        <a:p>
          <a:r>
            <a:rPr lang="en-US" sz="5300" b="1" dirty="0">
              <a:solidFill>
                <a:schemeClr val="bg1"/>
              </a:solidFill>
              <a:latin typeface="TH SarabunPSK" panose="020B0500040200020003" pitchFamily="34" charset="-34"/>
              <a:cs typeface="TH SarabunPSK" panose="020B0500040200020003" pitchFamily="34" charset="-34"/>
            </a:rPr>
            <a:t>V</a:t>
          </a:r>
          <a:r>
            <a:rPr lang="en-US" sz="3200" b="1" dirty="0">
              <a:solidFill>
                <a:schemeClr val="bg1"/>
              </a:solidFill>
              <a:latin typeface="TH SarabunPSK" panose="020B0500040200020003" pitchFamily="34" charset="-34"/>
              <a:cs typeface="TH SarabunPSK" panose="020B0500040200020003" pitchFamily="34" charset="-34"/>
            </a:rPr>
            <a:t>S0</a:t>
          </a:r>
          <a:endParaRPr lang="en-US" sz="5300" dirty="0">
            <a:solidFill>
              <a:schemeClr val="bg1"/>
            </a:solidFill>
          </a:endParaRPr>
        </a:p>
      </dgm:t>
    </dgm:pt>
    <dgm:pt modelId="{EA201DDB-FFBF-4672-8C6E-1FF856C6A8DB}" type="parTrans" cxnId="{6A8E1CD8-0B27-4B9F-AD90-01BA497B0CC8}">
      <dgm:prSet/>
      <dgm:spPr/>
      <dgm:t>
        <a:bodyPr/>
        <a:lstStyle/>
        <a:p>
          <a:endParaRPr lang="en-US"/>
        </a:p>
      </dgm:t>
    </dgm:pt>
    <dgm:pt modelId="{9E04F1D0-279C-4B5E-B748-151F056E8563}" type="sibTrans" cxnId="{6A8E1CD8-0B27-4B9F-AD90-01BA497B0CC8}">
      <dgm:prSet/>
      <dgm:spPr/>
      <dgm:t>
        <a:bodyPr/>
        <a:lstStyle/>
        <a:p>
          <a:endParaRPr lang="en-US"/>
        </a:p>
      </dgm:t>
    </dgm:pt>
    <dgm:pt modelId="{6FB26C0B-18ED-4EB3-9AE0-32165694E4A9}">
      <dgm:prSet custT="1"/>
      <dgm:spPr>
        <a:solidFill>
          <a:schemeClr val="tx1"/>
        </a:solidFill>
        <a:ln w="57150">
          <a:solidFill>
            <a:srgbClr val="00B050"/>
          </a:solidFill>
        </a:ln>
      </dgm:spPr>
      <dgm:t>
        <a:bodyPr/>
        <a:lstStyle/>
        <a:p>
          <a:r>
            <a:rPr lang="en-US" sz="5300" b="1" dirty="0">
              <a:solidFill>
                <a:schemeClr val="bg1"/>
              </a:solidFill>
              <a:latin typeface="TH SarabunPSK" panose="020B0500040200020003" pitchFamily="34" charset="-34"/>
              <a:cs typeface="TH SarabunPSK" panose="020B0500040200020003" pitchFamily="34" charset="-34"/>
            </a:rPr>
            <a:t>V</a:t>
          </a:r>
          <a:r>
            <a:rPr lang="en-US" sz="3200" b="1" dirty="0">
              <a:solidFill>
                <a:schemeClr val="bg1"/>
              </a:solidFill>
              <a:latin typeface="TH SarabunPSK" panose="020B0500040200020003" pitchFamily="34" charset="-34"/>
              <a:cs typeface="TH SarabunPSK" panose="020B0500040200020003" pitchFamily="34" charset="-34"/>
            </a:rPr>
            <a:t>S1</a:t>
          </a:r>
          <a:endParaRPr lang="en-US" sz="5300" dirty="0">
            <a:solidFill>
              <a:schemeClr val="bg1"/>
            </a:solidFill>
          </a:endParaRPr>
        </a:p>
      </dgm:t>
    </dgm:pt>
    <dgm:pt modelId="{4721D741-7D2F-4BF9-B0A3-747B8DC450D0}" type="parTrans" cxnId="{0FA5E22C-15B9-4DD7-BB67-34CAF36BCFCD}">
      <dgm:prSet/>
      <dgm:spPr/>
      <dgm:t>
        <a:bodyPr/>
        <a:lstStyle/>
        <a:p>
          <a:endParaRPr lang="en-US"/>
        </a:p>
      </dgm:t>
    </dgm:pt>
    <dgm:pt modelId="{F04ED2FF-420A-456D-895B-B69E2E0393CA}" type="sibTrans" cxnId="{0FA5E22C-15B9-4DD7-BB67-34CAF36BCFCD}">
      <dgm:prSet/>
      <dgm:spPr/>
      <dgm:t>
        <a:bodyPr/>
        <a:lstStyle/>
        <a:p>
          <a:endParaRPr lang="en-US"/>
        </a:p>
      </dgm:t>
    </dgm:pt>
    <dgm:pt modelId="{A2A4BDEA-BBED-469F-BECA-0D5AB092E8B3}">
      <dgm:prSet custT="1"/>
      <dgm:spPr>
        <a:solidFill>
          <a:srgbClr val="00B050"/>
        </a:solidFill>
        <a:ln>
          <a:solidFill>
            <a:srgbClr val="00B050"/>
          </a:solidFill>
        </a:ln>
      </dgm:spPr>
      <dgm:t>
        <a:bodyPr/>
        <a:lstStyle/>
        <a:p>
          <a:r>
            <a:rPr lang="en-US" sz="5300" b="1" dirty="0">
              <a:solidFill>
                <a:schemeClr val="bg1"/>
              </a:solidFill>
              <a:latin typeface="TH SarabunPSK" panose="020B0500040200020003" pitchFamily="34" charset="-34"/>
              <a:cs typeface="TH SarabunPSK" panose="020B0500040200020003" pitchFamily="34" charset="-34"/>
            </a:rPr>
            <a:t>V</a:t>
          </a:r>
          <a:r>
            <a:rPr lang="en-US" sz="3200" b="1" dirty="0">
              <a:solidFill>
                <a:schemeClr val="bg1"/>
              </a:solidFill>
              <a:latin typeface="TH SarabunPSK" panose="020B0500040200020003" pitchFamily="34" charset="-34"/>
              <a:cs typeface="TH SarabunPSK" panose="020B0500040200020003" pitchFamily="34" charset="-34"/>
            </a:rPr>
            <a:t>FE</a:t>
          </a:r>
          <a:endParaRPr lang="en-US" sz="5300" dirty="0">
            <a:solidFill>
              <a:schemeClr val="bg1"/>
            </a:solidFill>
          </a:endParaRPr>
        </a:p>
      </dgm:t>
    </dgm:pt>
    <dgm:pt modelId="{FDF82113-A7F2-41BE-8652-89529BC1B8D8}" type="parTrans" cxnId="{47C28244-968A-4BFF-A7A0-D827CF86B1B8}">
      <dgm:prSet/>
      <dgm:spPr/>
      <dgm:t>
        <a:bodyPr/>
        <a:lstStyle/>
        <a:p>
          <a:endParaRPr lang="en-US"/>
        </a:p>
      </dgm:t>
    </dgm:pt>
    <dgm:pt modelId="{D007512A-88D4-4FDB-8CAB-9A9942142F98}" type="sibTrans" cxnId="{47C28244-968A-4BFF-A7A0-D827CF86B1B8}">
      <dgm:prSet/>
      <dgm:spPr/>
      <dgm:t>
        <a:bodyPr/>
        <a:lstStyle/>
        <a:p>
          <a:endParaRPr lang="en-US"/>
        </a:p>
      </dgm:t>
    </dgm:pt>
    <dgm:pt modelId="{C5B3417D-C27D-43DD-8B87-A83FF988A7B8}">
      <dgm:prSet custT="1"/>
      <dgm:spPr>
        <a:solidFill>
          <a:srgbClr val="92D050"/>
        </a:solidFill>
        <a:ln w="57150">
          <a:solidFill>
            <a:srgbClr val="FFFF00"/>
          </a:solidFill>
        </a:ln>
      </dgm:spPr>
      <dgm:t>
        <a:bodyPr/>
        <a:lstStyle/>
        <a:p>
          <a:r>
            <a:rPr lang="en-US" sz="5300" b="1" dirty="0">
              <a:solidFill>
                <a:schemeClr val="bg1"/>
              </a:solidFill>
              <a:latin typeface="TH SarabunPSK" panose="020B0500040200020003" pitchFamily="34" charset="-34"/>
              <a:cs typeface="TH SarabunPSK" panose="020B0500040200020003" pitchFamily="34" charset="-34"/>
            </a:rPr>
            <a:t>V</a:t>
          </a:r>
          <a:r>
            <a:rPr lang="en-US" sz="3200" b="1" dirty="0">
              <a:solidFill>
                <a:schemeClr val="bg1"/>
              </a:solidFill>
              <a:latin typeface="TH SarabunPSK" panose="020B0500040200020003" pitchFamily="34" charset="-34"/>
              <a:cs typeface="TH SarabunPSK" panose="020B0500040200020003" pitchFamily="34" charset="-34"/>
            </a:rPr>
            <a:t>N0</a:t>
          </a:r>
          <a:endParaRPr lang="en-US" sz="5300" dirty="0">
            <a:solidFill>
              <a:schemeClr val="bg1"/>
            </a:solidFill>
          </a:endParaRPr>
        </a:p>
      </dgm:t>
    </dgm:pt>
    <dgm:pt modelId="{575A32C8-566B-4205-B695-2BFCCF5DA1F3}" type="parTrans" cxnId="{611DA9E7-7D09-49CA-B62F-DD1221CC9197}">
      <dgm:prSet/>
      <dgm:spPr/>
      <dgm:t>
        <a:bodyPr/>
        <a:lstStyle/>
        <a:p>
          <a:endParaRPr lang="en-US"/>
        </a:p>
      </dgm:t>
    </dgm:pt>
    <dgm:pt modelId="{F3398D90-8411-462C-918F-FD69A0C161A0}" type="sibTrans" cxnId="{611DA9E7-7D09-49CA-B62F-DD1221CC9197}">
      <dgm:prSet/>
      <dgm:spPr/>
      <dgm:t>
        <a:bodyPr/>
        <a:lstStyle/>
        <a:p>
          <a:endParaRPr lang="en-US"/>
        </a:p>
      </dgm:t>
    </dgm:pt>
    <dgm:pt modelId="{6D3C3D5C-AD02-462A-97FE-9D8BDF58CF01}">
      <dgm:prSet custT="1"/>
      <dgm:spPr>
        <a:solidFill>
          <a:srgbClr val="FF0000"/>
        </a:solidFill>
        <a:ln w="57150">
          <a:solidFill>
            <a:schemeClr val="bg1"/>
          </a:solidFill>
        </a:ln>
      </dgm:spPr>
      <dgm:t>
        <a:bodyPr/>
        <a:lstStyle/>
        <a:p>
          <a:r>
            <a:rPr lang="en-US" sz="5600" b="1" dirty="0">
              <a:solidFill>
                <a:schemeClr val="bg1"/>
              </a:solidFill>
              <a:latin typeface="TH SarabunPSK" panose="020B0500040200020003" pitchFamily="34" charset="-34"/>
              <a:cs typeface="TH SarabunPSK" panose="020B0500040200020003" pitchFamily="34" charset="-34"/>
            </a:rPr>
            <a:t>V</a:t>
          </a:r>
          <a:r>
            <a:rPr lang="en-US" sz="3200" b="1" dirty="0">
              <a:solidFill>
                <a:schemeClr val="bg1"/>
              </a:solidFill>
              <a:latin typeface="TH SarabunPSK" panose="020B0500040200020003" pitchFamily="34" charset="-34"/>
              <a:cs typeface="TH SarabunPSK" panose="020B0500040200020003" pitchFamily="34" charset="-34"/>
            </a:rPr>
            <a:t>NE</a:t>
          </a:r>
          <a:endParaRPr lang="en-US" sz="5600" b="1" dirty="0">
            <a:solidFill>
              <a:schemeClr val="bg1"/>
            </a:solidFill>
            <a:latin typeface="TH SarabunPSK" panose="020B0500040200020003" pitchFamily="34" charset="-34"/>
            <a:cs typeface="TH SarabunPSK" panose="020B0500040200020003" pitchFamily="34" charset="-34"/>
          </a:endParaRPr>
        </a:p>
      </dgm:t>
    </dgm:pt>
    <dgm:pt modelId="{20092D08-92F3-4CEF-9150-52DA8BC1EDC1}" type="parTrans" cxnId="{03EF4EED-56F5-4C8B-9FF1-F8A728AE6488}">
      <dgm:prSet/>
      <dgm:spPr/>
      <dgm:t>
        <a:bodyPr/>
        <a:lstStyle/>
        <a:p>
          <a:endParaRPr lang="en-US"/>
        </a:p>
      </dgm:t>
    </dgm:pt>
    <dgm:pt modelId="{A565DA8D-4987-41A0-B7B6-E482C353A12A}" type="sibTrans" cxnId="{03EF4EED-56F5-4C8B-9FF1-F8A728AE6488}">
      <dgm:prSet/>
      <dgm:spPr/>
      <dgm:t>
        <a:bodyPr/>
        <a:lstStyle/>
        <a:p>
          <a:endParaRPr lang="en-US"/>
        </a:p>
      </dgm:t>
    </dgm:pt>
    <dgm:pt modelId="{50F1C3DF-E741-4409-8C2E-674E56A4C14C}" type="pres">
      <dgm:prSet presAssocID="{9496DFB7-6BFF-4B3F-9ED8-8786827757FB}" presName="diagram" presStyleCnt="0">
        <dgm:presLayoutVars>
          <dgm:dir/>
          <dgm:resizeHandles val="exact"/>
        </dgm:presLayoutVars>
      </dgm:prSet>
      <dgm:spPr/>
    </dgm:pt>
    <dgm:pt modelId="{53118431-8C2A-47D8-B0BF-F95066898D91}" type="pres">
      <dgm:prSet presAssocID="{BD807886-09E4-4BDA-B20E-E6AF02FC80CD}" presName="node" presStyleLbl="node1" presStyleIdx="0" presStyleCnt="5">
        <dgm:presLayoutVars>
          <dgm:bulletEnabled val="1"/>
        </dgm:presLayoutVars>
      </dgm:prSet>
      <dgm:spPr/>
    </dgm:pt>
    <dgm:pt modelId="{CF26C5D2-8A8A-4BB6-BE1D-DCB8CCD25E56}" type="pres">
      <dgm:prSet presAssocID="{9E04F1D0-279C-4B5E-B748-151F056E8563}" presName="sibTrans" presStyleCnt="0"/>
      <dgm:spPr/>
    </dgm:pt>
    <dgm:pt modelId="{B783DBFD-A570-4387-B05F-70CAA28AC01D}" type="pres">
      <dgm:prSet presAssocID="{6FB26C0B-18ED-4EB3-9AE0-32165694E4A9}" presName="node" presStyleLbl="node1" presStyleIdx="1" presStyleCnt="5">
        <dgm:presLayoutVars>
          <dgm:bulletEnabled val="1"/>
        </dgm:presLayoutVars>
      </dgm:prSet>
      <dgm:spPr/>
    </dgm:pt>
    <dgm:pt modelId="{454AC435-766B-44F4-9B91-B7D868F02025}" type="pres">
      <dgm:prSet presAssocID="{F04ED2FF-420A-456D-895B-B69E2E0393CA}" presName="sibTrans" presStyleCnt="0"/>
      <dgm:spPr/>
    </dgm:pt>
    <dgm:pt modelId="{A25FD04C-500E-4DCE-B81B-5888CD1E5630}" type="pres">
      <dgm:prSet presAssocID="{A2A4BDEA-BBED-469F-BECA-0D5AB092E8B3}" presName="node" presStyleLbl="node1" presStyleIdx="2" presStyleCnt="5">
        <dgm:presLayoutVars>
          <dgm:bulletEnabled val="1"/>
        </dgm:presLayoutVars>
      </dgm:prSet>
      <dgm:spPr/>
    </dgm:pt>
    <dgm:pt modelId="{82DF7BEF-5A31-4B43-91C3-23DC7242D76F}" type="pres">
      <dgm:prSet presAssocID="{D007512A-88D4-4FDB-8CAB-9A9942142F98}" presName="sibTrans" presStyleCnt="0"/>
      <dgm:spPr/>
    </dgm:pt>
    <dgm:pt modelId="{3CA8427E-F77E-4283-A068-E14CAF762F6F}" type="pres">
      <dgm:prSet presAssocID="{C5B3417D-C27D-43DD-8B87-A83FF988A7B8}" presName="node" presStyleLbl="node1" presStyleIdx="3" presStyleCnt="5">
        <dgm:presLayoutVars>
          <dgm:bulletEnabled val="1"/>
        </dgm:presLayoutVars>
      </dgm:prSet>
      <dgm:spPr/>
    </dgm:pt>
    <dgm:pt modelId="{D078020E-CAE3-46B4-BE8F-8DD95F8FF705}" type="pres">
      <dgm:prSet presAssocID="{F3398D90-8411-462C-918F-FD69A0C161A0}" presName="sibTrans" presStyleCnt="0"/>
      <dgm:spPr/>
    </dgm:pt>
    <dgm:pt modelId="{D7B1E99C-FD91-4F64-AAE1-5999FE3F9934}" type="pres">
      <dgm:prSet presAssocID="{6D3C3D5C-AD02-462A-97FE-9D8BDF58CF01}" presName="node" presStyleLbl="node1" presStyleIdx="4" presStyleCnt="5">
        <dgm:presLayoutVars>
          <dgm:bulletEnabled val="1"/>
        </dgm:presLayoutVars>
      </dgm:prSet>
      <dgm:spPr/>
    </dgm:pt>
  </dgm:ptLst>
  <dgm:cxnLst>
    <dgm:cxn modelId="{29511410-2437-4011-B47F-530BD058C453}" type="presOf" srcId="{9496DFB7-6BFF-4B3F-9ED8-8786827757FB}" destId="{50F1C3DF-E741-4409-8C2E-674E56A4C14C}" srcOrd="0" destOrd="0" presId="urn:microsoft.com/office/officeart/2005/8/layout/default"/>
    <dgm:cxn modelId="{FD294815-F55C-4E45-B635-0C389CB3021A}" type="presOf" srcId="{A2A4BDEA-BBED-469F-BECA-0D5AB092E8B3}" destId="{A25FD04C-500E-4DCE-B81B-5888CD1E5630}" srcOrd="0" destOrd="0" presId="urn:microsoft.com/office/officeart/2005/8/layout/default"/>
    <dgm:cxn modelId="{0FA5E22C-15B9-4DD7-BB67-34CAF36BCFCD}" srcId="{9496DFB7-6BFF-4B3F-9ED8-8786827757FB}" destId="{6FB26C0B-18ED-4EB3-9AE0-32165694E4A9}" srcOrd="1" destOrd="0" parTransId="{4721D741-7D2F-4BF9-B0A3-747B8DC450D0}" sibTransId="{F04ED2FF-420A-456D-895B-B69E2E0393CA}"/>
    <dgm:cxn modelId="{A7DB3C41-7FB5-4F03-9175-219CB37BDE55}" type="presOf" srcId="{6D3C3D5C-AD02-462A-97FE-9D8BDF58CF01}" destId="{D7B1E99C-FD91-4F64-AAE1-5999FE3F9934}" srcOrd="0" destOrd="0" presId="urn:microsoft.com/office/officeart/2005/8/layout/default"/>
    <dgm:cxn modelId="{47C28244-968A-4BFF-A7A0-D827CF86B1B8}" srcId="{9496DFB7-6BFF-4B3F-9ED8-8786827757FB}" destId="{A2A4BDEA-BBED-469F-BECA-0D5AB092E8B3}" srcOrd="2" destOrd="0" parTransId="{FDF82113-A7F2-41BE-8652-89529BC1B8D8}" sibTransId="{D007512A-88D4-4FDB-8CAB-9A9942142F98}"/>
    <dgm:cxn modelId="{A46015A6-5F6F-44D6-A267-33AE2ED8E00B}" type="presOf" srcId="{BD807886-09E4-4BDA-B20E-E6AF02FC80CD}" destId="{53118431-8C2A-47D8-B0BF-F95066898D91}" srcOrd="0" destOrd="0" presId="urn:microsoft.com/office/officeart/2005/8/layout/default"/>
    <dgm:cxn modelId="{6A8E1CD8-0B27-4B9F-AD90-01BA497B0CC8}" srcId="{9496DFB7-6BFF-4B3F-9ED8-8786827757FB}" destId="{BD807886-09E4-4BDA-B20E-E6AF02FC80CD}" srcOrd="0" destOrd="0" parTransId="{EA201DDB-FFBF-4672-8C6E-1FF856C6A8DB}" sibTransId="{9E04F1D0-279C-4B5E-B748-151F056E8563}"/>
    <dgm:cxn modelId="{611DA9E7-7D09-49CA-B62F-DD1221CC9197}" srcId="{9496DFB7-6BFF-4B3F-9ED8-8786827757FB}" destId="{C5B3417D-C27D-43DD-8B87-A83FF988A7B8}" srcOrd="3" destOrd="0" parTransId="{575A32C8-566B-4205-B695-2BFCCF5DA1F3}" sibTransId="{F3398D90-8411-462C-918F-FD69A0C161A0}"/>
    <dgm:cxn modelId="{A8878CE8-092F-4A81-A485-CB5C951D9B71}" type="presOf" srcId="{6FB26C0B-18ED-4EB3-9AE0-32165694E4A9}" destId="{B783DBFD-A570-4387-B05F-70CAA28AC01D}" srcOrd="0" destOrd="0" presId="urn:microsoft.com/office/officeart/2005/8/layout/default"/>
    <dgm:cxn modelId="{03EF4EED-56F5-4C8B-9FF1-F8A728AE6488}" srcId="{9496DFB7-6BFF-4B3F-9ED8-8786827757FB}" destId="{6D3C3D5C-AD02-462A-97FE-9D8BDF58CF01}" srcOrd="4" destOrd="0" parTransId="{20092D08-92F3-4CEF-9150-52DA8BC1EDC1}" sibTransId="{A565DA8D-4987-41A0-B7B6-E482C353A12A}"/>
    <dgm:cxn modelId="{9D837EFA-63AB-4CC9-B045-6286BD094C15}" type="presOf" srcId="{C5B3417D-C27D-43DD-8B87-A83FF988A7B8}" destId="{3CA8427E-F77E-4283-A068-E14CAF762F6F}" srcOrd="0" destOrd="0" presId="urn:microsoft.com/office/officeart/2005/8/layout/default"/>
    <dgm:cxn modelId="{686A89BB-9FE0-400F-8438-3A332D269BCE}" type="presParOf" srcId="{50F1C3DF-E741-4409-8C2E-674E56A4C14C}" destId="{53118431-8C2A-47D8-B0BF-F95066898D91}" srcOrd="0" destOrd="0" presId="urn:microsoft.com/office/officeart/2005/8/layout/default"/>
    <dgm:cxn modelId="{199DEA82-D41B-4311-87E1-69110CCC5A37}" type="presParOf" srcId="{50F1C3DF-E741-4409-8C2E-674E56A4C14C}" destId="{CF26C5D2-8A8A-4BB6-BE1D-DCB8CCD25E56}" srcOrd="1" destOrd="0" presId="urn:microsoft.com/office/officeart/2005/8/layout/default"/>
    <dgm:cxn modelId="{A8E0AC43-5038-4CA5-8BF2-144481E53B87}" type="presParOf" srcId="{50F1C3DF-E741-4409-8C2E-674E56A4C14C}" destId="{B783DBFD-A570-4387-B05F-70CAA28AC01D}" srcOrd="2" destOrd="0" presId="urn:microsoft.com/office/officeart/2005/8/layout/default"/>
    <dgm:cxn modelId="{1E02652F-89D2-4C5F-8045-D078EA7DE693}" type="presParOf" srcId="{50F1C3DF-E741-4409-8C2E-674E56A4C14C}" destId="{454AC435-766B-44F4-9B91-B7D868F02025}" srcOrd="3" destOrd="0" presId="urn:microsoft.com/office/officeart/2005/8/layout/default"/>
    <dgm:cxn modelId="{5BF942D2-AEA5-4BEC-9EB5-BDDB5584ED5B}" type="presParOf" srcId="{50F1C3DF-E741-4409-8C2E-674E56A4C14C}" destId="{A25FD04C-500E-4DCE-B81B-5888CD1E5630}" srcOrd="4" destOrd="0" presId="urn:microsoft.com/office/officeart/2005/8/layout/default"/>
    <dgm:cxn modelId="{FDA5D636-CFFC-44A5-B10E-01F2932970D2}" type="presParOf" srcId="{50F1C3DF-E741-4409-8C2E-674E56A4C14C}" destId="{82DF7BEF-5A31-4B43-91C3-23DC7242D76F}" srcOrd="5" destOrd="0" presId="urn:microsoft.com/office/officeart/2005/8/layout/default"/>
    <dgm:cxn modelId="{4CCCF551-9CD0-400D-8841-22E225222D2D}" type="presParOf" srcId="{50F1C3DF-E741-4409-8C2E-674E56A4C14C}" destId="{3CA8427E-F77E-4283-A068-E14CAF762F6F}" srcOrd="6" destOrd="0" presId="urn:microsoft.com/office/officeart/2005/8/layout/default"/>
    <dgm:cxn modelId="{8DA88D66-2595-4418-83AD-0FD28B1CAB22}" type="presParOf" srcId="{50F1C3DF-E741-4409-8C2E-674E56A4C14C}" destId="{D078020E-CAE3-46B4-BE8F-8DD95F8FF705}" srcOrd="7" destOrd="0" presId="urn:microsoft.com/office/officeart/2005/8/layout/default"/>
    <dgm:cxn modelId="{5A942303-29D7-4662-81E6-C9D2C33EE735}" type="presParOf" srcId="{50F1C3DF-E741-4409-8C2E-674E56A4C14C}" destId="{D7B1E99C-FD91-4F64-AAE1-5999FE3F993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606BAD1D-F323-4FDB-8512-2055F7467289}"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0C36EA54-3010-4D15-BAE7-EB7889674C7E}">
      <dgm:prSet/>
      <dgm:spPr/>
      <dgm:t>
        <a:bodyPr/>
        <a:lstStyle/>
        <a:p>
          <a:pPr>
            <a:lnSpc>
              <a:spcPct val="100000"/>
            </a:lnSpc>
            <a:defRPr b="1"/>
          </a:pPr>
          <a:r>
            <a:rPr lang="en-US"/>
            <a:t>Environment</a:t>
          </a:r>
        </a:p>
      </dgm:t>
    </dgm:pt>
    <dgm:pt modelId="{40EDC6A8-C602-4EE5-B732-D87FDE2CBF1D}" type="parTrans" cxnId="{3BF4B96C-8C3E-485D-B2FB-3A7355CF420C}">
      <dgm:prSet/>
      <dgm:spPr/>
      <dgm:t>
        <a:bodyPr/>
        <a:lstStyle/>
        <a:p>
          <a:endParaRPr lang="en-US"/>
        </a:p>
      </dgm:t>
    </dgm:pt>
    <dgm:pt modelId="{5D5B52A3-EA57-4103-863A-83D0725E5C1B}" type="sibTrans" cxnId="{3BF4B96C-8C3E-485D-B2FB-3A7355CF420C}">
      <dgm:prSet/>
      <dgm:spPr/>
      <dgm:t>
        <a:bodyPr/>
        <a:lstStyle/>
        <a:p>
          <a:endParaRPr lang="en-US"/>
        </a:p>
      </dgm:t>
    </dgm:pt>
    <dgm:pt modelId="{9AF8A360-EDCF-4F3B-B2F3-78734C39B4FB}">
      <dgm:prSet/>
      <dgm:spPr/>
      <dgm:t>
        <a:bodyPr/>
        <a:lstStyle/>
        <a:p>
          <a:pPr>
            <a:lnSpc>
              <a:spcPct val="100000"/>
            </a:lnSpc>
          </a:pPr>
          <a:r>
            <a:rPr lang="en-US" dirty="0"/>
            <a:t>Turbulence</a:t>
          </a:r>
        </a:p>
      </dgm:t>
    </dgm:pt>
    <dgm:pt modelId="{519FC66B-EC68-41EE-9D5B-40AA2BBDC5DD}" type="parTrans" cxnId="{65451D03-F398-4D39-A9E3-D100643E4A7B}">
      <dgm:prSet/>
      <dgm:spPr/>
      <dgm:t>
        <a:bodyPr/>
        <a:lstStyle/>
        <a:p>
          <a:endParaRPr lang="en-US"/>
        </a:p>
      </dgm:t>
    </dgm:pt>
    <dgm:pt modelId="{B74C8740-2E46-4075-A995-CB148A58C1F5}" type="sibTrans" cxnId="{65451D03-F398-4D39-A9E3-D100643E4A7B}">
      <dgm:prSet/>
      <dgm:spPr/>
      <dgm:t>
        <a:bodyPr/>
        <a:lstStyle/>
        <a:p>
          <a:endParaRPr lang="en-US"/>
        </a:p>
      </dgm:t>
    </dgm:pt>
    <dgm:pt modelId="{9B302654-3BBE-4AEA-97FF-3AD8762A3CA0}">
      <dgm:prSet/>
      <dgm:spPr/>
      <dgm:t>
        <a:bodyPr/>
        <a:lstStyle/>
        <a:p>
          <a:pPr>
            <a:lnSpc>
              <a:spcPct val="100000"/>
            </a:lnSpc>
          </a:pPr>
          <a:r>
            <a:rPr lang="en-US" dirty="0"/>
            <a:t>Airplane Icing</a:t>
          </a:r>
        </a:p>
      </dgm:t>
    </dgm:pt>
    <dgm:pt modelId="{F8780C5F-C0A4-4D57-AEED-E9A37DE46D9F}" type="parTrans" cxnId="{921AB600-40DF-4F5B-A5B0-ECC32760862D}">
      <dgm:prSet/>
      <dgm:spPr/>
      <dgm:t>
        <a:bodyPr/>
        <a:lstStyle/>
        <a:p>
          <a:endParaRPr lang="en-US"/>
        </a:p>
      </dgm:t>
    </dgm:pt>
    <dgm:pt modelId="{835FB2BA-AE38-4034-8B85-EB454356C6F5}" type="sibTrans" cxnId="{921AB600-40DF-4F5B-A5B0-ECC32760862D}">
      <dgm:prSet/>
      <dgm:spPr/>
      <dgm:t>
        <a:bodyPr/>
        <a:lstStyle/>
        <a:p>
          <a:endParaRPr lang="en-US"/>
        </a:p>
      </dgm:t>
    </dgm:pt>
    <dgm:pt modelId="{DC893414-5313-4FDD-BE1F-EBCA2F2AED55}">
      <dgm:prSet/>
      <dgm:spPr/>
      <dgm:t>
        <a:bodyPr/>
        <a:lstStyle/>
        <a:p>
          <a:pPr>
            <a:lnSpc>
              <a:spcPct val="100000"/>
            </a:lnSpc>
            <a:defRPr b="1"/>
          </a:pPr>
          <a:r>
            <a:rPr lang="en-US" dirty="0"/>
            <a:t>Pilot-induced</a:t>
          </a:r>
        </a:p>
      </dgm:t>
    </dgm:pt>
    <dgm:pt modelId="{0BCC969D-F501-4202-AC6F-F30CC518CCC2}" type="parTrans" cxnId="{8A875326-6E7E-4A47-976C-4841EB0496DD}">
      <dgm:prSet/>
      <dgm:spPr/>
      <dgm:t>
        <a:bodyPr/>
        <a:lstStyle/>
        <a:p>
          <a:endParaRPr lang="en-US"/>
        </a:p>
      </dgm:t>
    </dgm:pt>
    <dgm:pt modelId="{F6753C06-1870-4176-9C43-33EA0395F914}" type="sibTrans" cxnId="{8A875326-6E7E-4A47-976C-4841EB0496DD}">
      <dgm:prSet/>
      <dgm:spPr/>
      <dgm:t>
        <a:bodyPr/>
        <a:lstStyle/>
        <a:p>
          <a:endParaRPr lang="en-US"/>
        </a:p>
      </dgm:t>
    </dgm:pt>
    <dgm:pt modelId="{9E6AF279-6528-4AE0-80D2-7A7612767F36}">
      <dgm:prSet/>
      <dgm:spPr/>
      <dgm:t>
        <a:bodyPr/>
        <a:lstStyle/>
        <a:p>
          <a:pPr>
            <a:lnSpc>
              <a:spcPct val="100000"/>
            </a:lnSpc>
          </a:pPr>
          <a:r>
            <a:rPr lang="en-US" dirty="0"/>
            <a:t>Instrument Cross Check</a:t>
          </a:r>
        </a:p>
      </dgm:t>
    </dgm:pt>
    <dgm:pt modelId="{97343009-E98F-4C7E-86EB-3BF12DED86ED}" type="parTrans" cxnId="{1321669F-BE30-4BA8-825A-F8DFE151FA85}">
      <dgm:prSet/>
      <dgm:spPr/>
      <dgm:t>
        <a:bodyPr/>
        <a:lstStyle/>
        <a:p>
          <a:endParaRPr lang="en-US"/>
        </a:p>
      </dgm:t>
    </dgm:pt>
    <dgm:pt modelId="{61D0E3C6-0F6F-4084-B9B6-E76068C45820}" type="sibTrans" cxnId="{1321669F-BE30-4BA8-825A-F8DFE151FA85}">
      <dgm:prSet/>
      <dgm:spPr/>
      <dgm:t>
        <a:bodyPr/>
        <a:lstStyle/>
        <a:p>
          <a:endParaRPr lang="en-US"/>
        </a:p>
      </dgm:t>
    </dgm:pt>
    <dgm:pt modelId="{7FB0658A-0271-453E-BB81-D188BEBF36D1}">
      <dgm:prSet/>
      <dgm:spPr/>
      <dgm:t>
        <a:bodyPr/>
        <a:lstStyle/>
        <a:p>
          <a:pPr>
            <a:lnSpc>
              <a:spcPct val="100000"/>
            </a:lnSpc>
          </a:pPr>
          <a:r>
            <a:rPr lang="en-US" dirty="0"/>
            <a:t>Inattention &amp; Distraction</a:t>
          </a:r>
        </a:p>
      </dgm:t>
    </dgm:pt>
    <dgm:pt modelId="{29BE5E64-F6EA-4899-BD55-368D8EBFC026}" type="parTrans" cxnId="{8B13AC00-19B5-4D6C-B58A-0C837944DB3D}">
      <dgm:prSet/>
      <dgm:spPr/>
      <dgm:t>
        <a:bodyPr/>
        <a:lstStyle/>
        <a:p>
          <a:endParaRPr lang="en-US"/>
        </a:p>
      </dgm:t>
    </dgm:pt>
    <dgm:pt modelId="{FA4AE23C-F718-4F71-B145-F4EED1F2AF1D}" type="sibTrans" cxnId="{8B13AC00-19B5-4D6C-B58A-0C837944DB3D}">
      <dgm:prSet/>
      <dgm:spPr/>
      <dgm:t>
        <a:bodyPr/>
        <a:lstStyle/>
        <a:p>
          <a:endParaRPr lang="en-US"/>
        </a:p>
      </dgm:t>
    </dgm:pt>
    <dgm:pt modelId="{9DC5D1B2-A526-4B76-97C9-C60A9121F737}">
      <dgm:prSet/>
      <dgm:spPr/>
      <dgm:t>
        <a:bodyPr/>
        <a:lstStyle/>
        <a:p>
          <a:pPr>
            <a:lnSpc>
              <a:spcPct val="100000"/>
            </a:lnSpc>
          </a:pPr>
          <a:r>
            <a:rPr lang="en-US" dirty="0"/>
            <a:t>Vertigo</a:t>
          </a:r>
        </a:p>
      </dgm:t>
    </dgm:pt>
    <dgm:pt modelId="{8FEA076B-A133-4081-9054-12579CC0040A}" type="parTrans" cxnId="{21033F54-04EF-4C33-9F0E-EA5D48FAC4F4}">
      <dgm:prSet/>
      <dgm:spPr/>
      <dgm:t>
        <a:bodyPr/>
        <a:lstStyle/>
        <a:p>
          <a:endParaRPr lang="en-US"/>
        </a:p>
      </dgm:t>
    </dgm:pt>
    <dgm:pt modelId="{AC23B0FB-D843-4E1F-B981-AE52DCA6FE99}" type="sibTrans" cxnId="{21033F54-04EF-4C33-9F0E-EA5D48FAC4F4}">
      <dgm:prSet/>
      <dgm:spPr/>
      <dgm:t>
        <a:bodyPr/>
        <a:lstStyle/>
        <a:p>
          <a:endParaRPr lang="en-US"/>
        </a:p>
      </dgm:t>
    </dgm:pt>
    <dgm:pt modelId="{51794318-6573-4381-9FA8-481E407FC6F6}">
      <dgm:prSet/>
      <dgm:spPr/>
      <dgm:t>
        <a:bodyPr/>
        <a:lstStyle/>
        <a:p>
          <a:pPr>
            <a:lnSpc>
              <a:spcPct val="100000"/>
            </a:lnSpc>
          </a:pPr>
          <a:r>
            <a:rPr lang="en-US" dirty="0"/>
            <a:t>Somatotropic Illusion</a:t>
          </a:r>
        </a:p>
      </dgm:t>
    </dgm:pt>
    <dgm:pt modelId="{7EBFDDE9-3713-43D5-9B22-FBD3DF17E59E}" type="parTrans" cxnId="{AB49C3DB-3A1A-4BEB-B392-1C3288732C63}">
      <dgm:prSet/>
      <dgm:spPr/>
      <dgm:t>
        <a:bodyPr/>
        <a:lstStyle/>
        <a:p>
          <a:endParaRPr lang="en-US"/>
        </a:p>
      </dgm:t>
    </dgm:pt>
    <dgm:pt modelId="{DD87D2A9-D437-44CA-80A4-3334AAABB314}" type="sibTrans" cxnId="{AB49C3DB-3A1A-4BEB-B392-1C3288732C63}">
      <dgm:prSet/>
      <dgm:spPr/>
      <dgm:t>
        <a:bodyPr/>
        <a:lstStyle/>
        <a:p>
          <a:endParaRPr lang="en-US"/>
        </a:p>
      </dgm:t>
    </dgm:pt>
    <dgm:pt modelId="{93D6D1A7-2F74-48A6-8DD9-3CE1F394C714}">
      <dgm:prSet/>
      <dgm:spPr/>
      <dgm:t>
        <a:bodyPr/>
        <a:lstStyle/>
        <a:p>
          <a:pPr>
            <a:lnSpc>
              <a:spcPct val="100000"/>
            </a:lnSpc>
          </a:pPr>
          <a:r>
            <a:rPr lang="en-US" dirty="0"/>
            <a:t>Pilot Technica</a:t>
          </a:r>
        </a:p>
      </dgm:t>
    </dgm:pt>
    <dgm:pt modelId="{A370D634-7CD1-4F22-A4C9-3C9C5258C154}" type="parTrans" cxnId="{C69D2ED1-FB74-40A9-8104-FB759178A38B}">
      <dgm:prSet/>
      <dgm:spPr/>
      <dgm:t>
        <a:bodyPr/>
        <a:lstStyle/>
        <a:p>
          <a:endParaRPr lang="en-US"/>
        </a:p>
      </dgm:t>
    </dgm:pt>
    <dgm:pt modelId="{4A3903C7-D263-4EBC-9472-1DCC9AB8D207}" type="sibTrans" cxnId="{C69D2ED1-FB74-40A9-8104-FB759178A38B}">
      <dgm:prSet/>
      <dgm:spPr/>
      <dgm:t>
        <a:bodyPr/>
        <a:lstStyle/>
        <a:p>
          <a:endParaRPr lang="en-US"/>
        </a:p>
      </dgm:t>
    </dgm:pt>
    <dgm:pt modelId="{CE433974-B425-44B2-B75F-C36D4A51F929}">
      <dgm:prSet/>
      <dgm:spPr/>
      <dgm:t>
        <a:bodyPr/>
        <a:lstStyle/>
        <a:p>
          <a:pPr>
            <a:lnSpc>
              <a:spcPct val="100000"/>
            </a:lnSpc>
            <a:defRPr b="1"/>
          </a:pPr>
          <a:r>
            <a:rPr lang="en-US"/>
            <a:t>Mechanical </a:t>
          </a:r>
        </a:p>
      </dgm:t>
    </dgm:pt>
    <dgm:pt modelId="{A407BAF3-9BF2-4729-B9C9-8AFF7BD415CA}" type="parTrans" cxnId="{FE434090-33A8-476A-B577-7365238EBADB}">
      <dgm:prSet/>
      <dgm:spPr/>
      <dgm:t>
        <a:bodyPr/>
        <a:lstStyle/>
        <a:p>
          <a:endParaRPr lang="en-US"/>
        </a:p>
      </dgm:t>
    </dgm:pt>
    <dgm:pt modelId="{4470B851-6DEE-4094-A4EE-E524B5E13285}" type="sibTrans" cxnId="{FE434090-33A8-476A-B577-7365238EBADB}">
      <dgm:prSet/>
      <dgm:spPr/>
      <dgm:t>
        <a:bodyPr/>
        <a:lstStyle/>
        <a:p>
          <a:endParaRPr lang="en-US"/>
        </a:p>
      </dgm:t>
    </dgm:pt>
    <dgm:pt modelId="{FF55D48C-0ADE-4156-8556-C81BFF27E1C4}">
      <dgm:prSet/>
      <dgm:spPr/>
      <dgm:t>
        <a:bodyPr/>
        <a:lstStyle/>
        <a:p>
          <a:pPr>
            <a:lnSpc>
              <a:spcPct val="100000"/>
            </a:lnSpc>
          </a:pPr>
          <a:r>
            <a:rPr lang="en-US" dirty="0"/>
            <a:t>Flight Instrument</a:t>
          </a:r>
        </a:p>
      </dgm:t>
    </dgm:pt>
    <dgm:pt modelId="{DDF2B6F7-8004-4191-85B1-0A4BFD90458C}" type="parTrans" cxnId="{BD72BBB1-5F7C-4C82-9BB4-746AD2E51CBB}">
      <dgm:prSet/>
      <dgm:spPr/>
      <dgm:t>
        <a:bodyPr/>
        <a:lstStyle/>
        <a:p>
          <a:endParaRPr lang="en-US"/>
        </a:p>
      </dgm:t>
    </dgm:pt>
    <dgm:pt modelId="{2D0F3EFE-EBFF-430D-8F16-5098449F5FAB}" type="sibTrans" cxnId="{BD72BBB1-5F7C-4C82-9BB4-746AD2E51CBB}">
      <dgm:prSet/>
      <dgm:spPr/>
      <dgm:t>
        <a:bodyPr/>
        <a:lstStyle/>
        <a:p>
          <a:endParaRPr lang="en-US"/>
        </a:p>
      </dgm:t>
    </dgm:pt>
    <dgm:pt modelId="{64B48913-538C-4062-BE35-5D02E9B78277}">
      <dgm:prSet/>
      <dgm:spPr/>
      <dgm:t>
        <a:bodyPr/>
        <a:lstStyle/>
        <a:p>
          <a:pPr>
            <a:lnSpc>
              <a:spcPct val="100000"/>
            </a:lnSpc>
          </a:pPr>
          <a:r>
            <a:rPr lang="en-US" dirty="0"/>
            <a:t>Auto flight Systems</a:t>
          </a:r>
        </a:p>
      </dgm:t>
    </dgm:pt>
    <dgm:pt modelId="{B84BC891-8802-4DCA-84F2-55A04D9D4858}" type="parTrans" cxnId="{EB145336-8F5A-4D36-9BA4-8F547380140F}">
      <dgm:prSet/>
      <dgm:spPr/>
      <dgm:t>
        <a:bodyPr/>
        <a:lstStyle/>
        <a:p>
          <a:endParaRPr lang="en-US"/>
        </a:p>
      </dgm:t>
    </dgm:pt>
    <dgm:pt modelId="{A354333E-61A2-4C68-B03D-0EE9E0AFFD5F}" type="sibTrans" cxnId="{EB145336-8F5A-4D36-9BA4-8F547380140F}">
      <dgm:prSet/>
      <dgm:spPr/>
      <dgm:t>
        <a:bodyPr/>
        <a:lstStyle/>
        <a:p>
          <a:endParaRPr lang="en-US"/>
        </a:p>
      </dgm:t>
    </dgm:pt>
    <dgm:pt modelId="{F1C9B1D7-56F1-4D27-BE19-45C62F48B658}">
      <dgm:prSet/>
      <dgm:spPr/>
      <dgm:t>
        <a:bodyPr/>
        <a:lstStyle/>
        <a:p>
          <a:pPr>
            <a:lnSpc>
              <a:spcPct val="100000"/>
            </a:lnSpc>
          </a:pPr>
          <a:r>
            <a:rPr lang="en-US" dirty="0"/>
            <a:t>Flight Control Anomalies</a:t>
          </a:r>
        </a:p>
      </dgm:t>
    </dgm:pt>
    <dgm:pt modelId="{0F3B2EDB-2810-4A39-986C-00A28334B708}" type="parTrans" cxnId="{BA8D5A54-6ACE-4AFA-BE45-880CA2A2995C}">
      <dgm:prSet/>
      <dgm:spPr/>
      <dgm:t>
        <a:bodyPr/>
        <a:lstStyle/>
        <a:p>
          <a:endParaRPr lang="en-US"/>
        </a:p>
      </dgm:t>
    </dgm:pt>
    <dgm:pt modelId="{F2C9C5BD-E182-46A0-91D7-91B641D355CE}" type="sibTrans" cxnId="{BA8D5A54-6ACE-4AFA-BE45-880CA2A2995C}">
      <dgm:prSet/>
      <dgm:spPr/>
      <dgm:t>
        <a:bodyPr/>
        <a:lstStyle/>
        <a:p>
          <a:endParaRPr lang="en-US"/>
        </a:p>
      </dgm:t>
    </dgm:pt>
    <dgm:pt modelId="{72A47BA6-7E96-4325-891D-B775827A9CF3}">
      <dgm:prSet/>
      <dgm:spPr/>
      <dgm:t>
        <a:bodyPr/>
        <a:lstStyle/>
        <a:p>
          <a:pPr>
            <a:lnSpc>
              <a:spcPct val="100000"/>
            </a:lnSpc>
          </a:pPr>
          <a:r>
            <a:rPr lang="en-US" dirty="0"/>
            <a:t>Thunder Strom</a:t>
          </a:r>
        </a:p>
      </dgm:t>
    </dgm:pt>
    <dgm:pt modelId="{5FA5219C-51C0-4E76-9BA0-C14BE8C0F1D7}" type="parTrans" cxnId="{6375B29E-CEAC-4A91-A07E-B7776C54FA98}">
      <dgm:prSet/>
      <dgm:spPr/>
      <dgm:t>
        <a:bodyPr/>
        <a:lstStyle/>
        <a:p>
          <a:endParaRPr lang="en-US"/>
        </a:p>
      </dgm:t>
    </dgm:pt>
    <dgm:pt modelId="{C693FFE3-2730-45CB-89BF-24EE09743781}" type="sibTrans" cxnId="{6375B29E-CEAC-4A91-A07E-B7776C54FA98}">
      <dgm:prSet/>
      <dgm:spPr/>
      <dgm:t>
        <a:bodyPr/>
        <a:lstStyle/>
        <a:p>
          <a:endParaRPr lang="en-US"/>
        </a:p>
      </dgm:t>
    </dgm:pt>
    <dgm:pt modelId="{268131F0-CDE0-431D-85B1-6A8E50047F1F}">
      <dgm:prSet/>
      <dgm:spPr/>
      <dgm:t>
        <a:bodyPr/>
        <a:lstStyle/>
        <a:p>
          <a:pPr>
            <a:lnSpc>
              <a:spcPct val="100000"/>
            </a:lnSpc>
          </a:pPr>
          <a:r>
            <a:rPr lang="en-US" dirty="0"/>
            <a:t>Windshear</a:t>
          </a:r>
        </a:p>
      </dgm:t>
    </dgm:pt>
    <dgm:pt modelId="{C61F8E1B-079D-4FD2-91BE-2FC19B9BE03C}" type="parTrans" cxnId="{EC7E24C2-8D32-4C99-809C-570ED3D7E441}">
      <dgm:prSet/>
      <dgm:spPr/>
      <dgm:t>
        <a:bodyPr/>
        <a:lstStyle/>
        <a:p>
          <a:endParaRPr lang="en-US"/>
        </a:p>
      </dgm:t>
    </dgm:pt>
    <dgm:pt modelId="{E1A1EE2E-8F7C-4DA2-AE1B-6431A5C0D3CD}" type="sibTrans" cxnId="{EC7E24C2-8D32-4C99-809C-570ED3D7E441}">
      <dgm:prSet/>
      <dgm:spPr/>
      <dgm:t>
        <a:bodyPr/>
        <a:lstStyle/>
        <a:p>
          <a:endParaRPr lang="en-US"/>
        </a:p>
      </dgm:t>
    </dgm:pt>
    <dgm:pt modelId="{79647E5A-AD2E-4C32-A14B-A09522840489}">
      <dgm:prSet/>
      <dgm:spPr/>
      <dgm:t>
        <a:bodyPr/>
        <a:lstStyle/>
        <a:p>
          <a:pPr>
            <a:lnSpc>
              <a:spcPct val="100000"/>
            </a:lnSpc>
          </a:pPr>
          <a:r>
            <a:rPr lang="en-US" dirty="0"/>
            <a:t>Microburst</a:t>
          </a:r>
        </a:p>
      </dgm:t>
    </dgm:pt>
    <dgm:pt modelId="{8017350F-EA67-4907-BFB6-A6CF63C5ECC0}" type="parTrans" cxnId="{BEE6E598-785E-41CB-A6EA-5BF592FBE149}">
      <dgm:prSet/>
      <dgm:spPr/>
      <dgm:t>
        <a:bodyPr/>
        <a:lstStyle/>
        <a:p>
          <a:endParaRPr lang="en-US"/>
        </a:p>
      </dgm:t>
    </dgm:pt>
    <dgm:pt modelId="{1E3860FD-C703-4CC1-893A-7EFEF24729B6}" type="sibTrans" cxnId="{BEE6E598-785E-41CB-A6EA-5BF592FBE149}">
      <dgm:prSet/>
      <dgm:spPr/>
      <dgm:t>
        <a:bodyPr/>
        <a:lstStyle/>
        <a:p>
          <a:endParaRPr lang="en-US"/>
        </a:p>
      </dgm:t>
    </dgm:pt>
    <dgm:pt modelId="{07CFDA5F-189F-4E8B-BAF5-9BFC055022E5}">
      <dgm:prSet/>
      <dgm:spPr/>
      <dgm:t>
        <a:bodyPr/>
        <a:lstStyle/>
        <a:p>
          <a:pPr>
            <a:lnSpc>
              <a:spcPct val="100000"/>
            </a:lnSpc>
          </a:pPr>
          <a:r>
            <a:rPr lang="en-US" dirty="0"/>
            <a:t>Pilot Incapacitation</a:t>
          </a:r>
        </a:p>
      </dgm:t>
    </dgm:pt>
    <dgm:pt modelId="{B2FEB0A3-97B2-439A-9568-A92CBE37E711}" type="parTrans" cxnId="{502F2192-EEA4-4BCF-AEBB-6518AF8BE5C0}">
      <dgm:prSet/>
      <dgm:spPr/>
      <dgm:t>
        <a:bodyPr/>
        <a:lstStyle/>
        <a:p>
          <a:endParaRPr lang="en-US"/>
        </a:p>
      </dgm:t>
    </dgm:pt>
    <dgm:pt modelId="{C33C2582-53A6-43DB-A7BE-7AD9B6836151}" type="sibTrans" cxnId="{502F2192-EEA4-4BCF-AEBB-6518AF8BE5C0}">
      <dgm:prSet/>
      <dgm:spPr/>
      <dgm:t>
        <a:bodyPr/>
        <a:lstStyle/>
        <a:p>
          <a:endParaRPr lang="en-US"/>
        </a:p>
      </dgm:t>
    </dgm:pt>
    <dgm:pt modelId="{B3134A90-0AD0-45F5-B50E-39B067171E3E}">
      <dgm:prSet/>
      <dgm:spPr/>
      <dgm:t>
        <a:bodyPr/>
        <a:lstStyle/>
        <a:p>
          <a:pPr>
            <a:lnSpc>
              <a:spcPct val="100000"/>
            </a:lnSpc>
          </a:pPr>
          <a:r>
            <a:rPr lang="en-US" dirty="0"/>
            <a:t>Improper use of airplane</a:t>
          </a:r>
        </a:p>
      </dgm:t>
    </dgm:pt>
    <dgm:pt modelId="{99396E00-1769-4910-BDC9-68085C0A815D}" type="parTrans" cxnId="{A2040126-D5C1-4B95-8106-285F78B1A1ED}">
      <dgm:prSet/>
      <dgm:spPr/>
      <dgm:t>
        <a:bodyPr/>
        <a:lstStyle/>
        <a:p>
          <a:endParaRPr lang="en-US"/>
        </a:p>
      </dgm:t>
    </dgm:pt>
    <dgm:pt modelId="{E7F25750-0407-4221-A3E5-D60C782502DA}" type="sibTrans" cxnId="{A2040126-D5C1-4B95-8106-285F78B1A1ED}">
      <dgm:prSet/>
      <dgm:spPr/>
      <dgm:t>
        <a:bodyPr/>
        <a:lstStyle/>
        <a:p>
          <a:endParaRPr lang="en-US"/>
        </a:p>
      </dgm:t>
    </dgm:pt>
    <dgm:pt modelId="{8A963648-27DE-4A27-8B4D-F57D136FADE9}" type="pres">
      <dgm:prSet presAssocID="{606BAD1D-F323-4FDB-8512-2055F7467289}" presName="Name0" presStyleCnt="0">
        <dgm:presLayoutVars>
          <dgm:dir/>
          <dgm:animLvl val="lvl"/>
          <dgm:resizeHandles val="exact"/>
        </dgm:presLayoutVars>
      </dgm:prSet>
      <dgm:spPr/>
    </dgm:pt>
    <dgm:pt modelId="{F8E264D8-2791-4274-8067-043AECA58A07}" type="pres">
      <dgm:prSet presAssocID="{0C36EA54-3010-4D15-BAE7-EB7889674C7E}" presName="composite" presStyleCnt="0"/>
      <dgm:spPr/>
    </dgm:pt>
    <dgm:pt modelId="{46D066B5-4633-4E3E-A3AC-8ABF099EBBF7}" type="pres">
      <dgm:prSet presAssocID="{0C36EA54-3010-4D15-BAE7-EB7889674C7E}" presName="parTx" presStyleLbl="alignNode1" presStyleIdx="0" presStyleCnt="3">
        <dgm:presLayoutVars>
          <dgm:chMax val="0"/>
          <dgm:chPref val="0"/>
          <dgm:bulletEnabled val="1"/>
        </dgm:presLayoutVars>
      </dgm:prSet>
      <dgm:spPr/>
    </dgm:pt>
    <dgm:pt modelId="{8CCA4AC6-6F61-40EC-A696-7B3D44A75C8F}" type="pres">
      <dgm:prSet presAssocID="{0C36EA54-3010-4D15-BAE7-EB7889674C7E}" presName="desTx" presStyleLbl="alignAccFollowNode1" presStyleIdx="0" presStyleCnt="3">
        <dgm:presLayoutVars>
          <dgm:bulletEnabled val="1"/>
        </dgm:presLayoutVars>
      </dgm:prSet>
      <dgm:spPr/>
    </dgm:pt>
    <dgm:pt modelId="{184C2B4D-CB64-442D-A648-AC1EBA07750B}" type="pres">
      <dgm:prSet presAssocID="{5D5B52A3-EA57-4103-863A-83D0725E5C1B}" presName="space" presStyleCnt="0"/>
      <dgm:spPr/>
    </dgm:pt>
    <dgm:pt modelId="{F0690923-DAF4-4394-9CA4-79EBAADE571E}" type="pres">
      <dgm:prSet presAssocID="{DC893414-5313-4FDD-BE1F-EBCA2F2AED55}" presName="composite" presStyleCnt="0"/>
      <dgm:spPr/>
    </dgm:pt>
    <dgm:pt modelId="{496CFA32-7418-4640-B6D7-997D1C9D3055}" type="pres">
      <dgm:prSet presAssocID="{DC893414-5313-4FDD-BE1F-EBCA2F2AED55}" presName="parTx" presStyleLbl="alignNode1" presStyleIdx="1" presStyleCnt="3" custScaleX="131625">
        <dgm:presLayoutVars>
          <dgm:chMax val="0"/>
          <dgm:chPref val="0"/>
          <dgm:bulletEnabled val="1"/>
        </dgm:presLayoutVars>
      </dgm:prSet>
      <dgm:spPr/>
    </dgm:pt>
    <dgm:pt modelId="{14FCAC6B-DC0B-4AD1-98E2-E18079B8A7FF}" type="pres">
      <dgm:prSet presAssocID="{DC893414-5313-4FDD-BE1F-EBCA2F2AED55}" presName="desTx" presStyleLbl="alignAccFollowNode1" presStyleIdx="1" presStyleCnt="3" custScaleX="133416">
        <dgm:presLayoutVars>
          <dgm:bulletEnabled val="1"/>
        </dgm:presLayoutVars>
      </dgm:prSet>
      <dgm:spPr/>
    </dgm:pt>
    <dgm:pt modelId="{9FC1503E-1BFC-43D0-969A-A6A7D09AC08B}" type="pres">
      <dgm:prSet presAssocID="{F6753C06-1870-4176-9C43-33EA0395F914}" presName="space" presStyleCnt="0"/>
      <dgm:spPr/>
    </dgm:pt>
    <dgm:pt modelId="{E286F84F-3F1E-4009-A88D-5B85391B0FA1}" type="pres">
      <dgm:prSet presAssocID="{CE433974-B425-44B2-B75F-C36D4A51F929}" presName="composite" presStyleCnt="0"/>
      <dgm:spPr/>
    </dgm:pt>
    <dgm:pt modelId="{F9C9ABE6-5333-4928-A489-3094461CD4F9}" type="pres">
      <dgm:prSet presAssocID="{CE433974-B425-44B2-B75F-C36D4A51F929}" presName="parTx" presStyleLbl="alignNode1" presStyleIdx="2" presStyleCnt="3">
        <dgm:presLayoutVars>
          <dgm:chMax val="0"/>
          <dgm:chPref val="0"/>
          <dgm:bulletEnabled val="1"/>
        </dgm:presLayoutVars>
      </dgm:prSet>
      <dgm:spPr/>
    </dgm:pt>
    <dgm:pt modelId="{CEABB65C-6A25-4A32-9564-1F472C6A0C35}" type="pres">
      <dgm:prSet presAssocID="{CE433974-B425-44B2-B75F-C36D4A51F929}" presName="desTx" presStyleLbl="alignAccFollowNode1" presStyleIdx="2" presStyleCnt="3">
        <dgm:presLayoutVars>
          <dgm:bulletEnabled val="1"/>
        </dgm:presLayoutVars>
      </dgm:prSet>
      <dgm:spPr/>
    </dgm:pt>
  </dgm:ptLst>
  <dgm:cxnLst>
    <dgm:cxn modelId="{8B13AC00-19B5-4D6C-B58A-0C837944DB3D}" srcId="{DC893414-5313-4FDD-BE1F-EBCA2F2AED55}" destId="{7FB0658A-0271-453E-BB81-D188BEBF36D1}" srcOrd="1" destOrd="0" parTransId="{29BE5E64-F6EA-4899-BD55-368D8EBFC026}" sibTransId="{FA4AE23C-F718-4F71-B145-F4EED1F2AF1D}"/>
    <dgm:cxn modelId="{921AB600-40DF-4F5B-A5B0-ECC32760862D}" srcId="{0C36EA54-3010-4D15-BAE7-EB7889674C7E}" destId="{9B302654-3BBE-4AEA-97FF-3AD8762A3CA0}" srcOrd="4" destOrd="0" parTransId="{F8780C5F-C0A4-4D57-AEED-E9A37DE46D9F}" sibTransId="{835FB2BA-AE38-4034-8B85-EB454356C6F5}"/>
    <dgm:cxn modelId="{65451D03-F398-4D39-A9E3-D100643E4A7B}" srcId="{0C36EA54-3010-4D15-BAE7-EB7889674C7E}" destId="{9AF8A360-EDCF-4F3B-B2F3-78734C39B4FB}" srcOrd="0" destOrd="0" parTransId="{519FC66B-EC68-41EE-9D5B-40AA2BBDC5DD}" sibTransId="{B74C8740-2E46-4075-A995-CB148A58C1F5}"/>
    <dgm:cxn modelId="{5B542316-413D-4EFC-9438-927D468B086C}" type="presOf" srcId="{93D6D1A7-2F74-48A6-8DD9-3CE1F394C714}" destId="{14FCAC6B-DC0B-4AD1-98E2-E18079B8A7FF}" srcOrd="0" destOrd="4" presId="urn:microsoft.com/office/officeart/2005/8/layout/hList1"/>
    <dgm:cxn modelId="{C22F3818-044C-4161-90A5-C8741718D47E}" type="presOf" srcId="{9AF8A360-EDCF-4F3B-B2F3-78734C39B4FB}" destId="{8CCA4AC6-6F61-40EC-A696-7B3D44A75C8F}" srcOrd="0" destOrd="0" presId="urn:microsoft.com/office/officeart/2005/8/layout/hList1"/>
    <dgm:cxn modelId="{9DD16224-C3E1-4F15-A778-2103A8A96B0D}" type="presOf" srcId="{B3134A90-0AD0-45F5-B50E-39B067171E3E}" destId="{14FCAC6B-DC0B-4AD1-98E2-E18079B8A7FF}" srcOrd="0" destOrd="6" presId="urn:microsoft.com/office/officeart/2005/8/layout/hList1"/>
    <dgm:cxn modelId="{A2040126-D5C1-4B95-8106-285F78B1A1ED}" srcId="{DC893414-5313-4FDD-BE1F-EBCA2F2AED55}" destId="{B3134A90-0AD0-45F5-B50E-39B067171E3E}" srcOrd="6" destOrd="0" parTransId="{99396E00-1769-4910-BDC9-68085C0A815D}" sibTransId="{E7F25750-0407-4221-A3E5-D60C782502DA}"/>
    <dgm:cxn modelId="{8A875326-6E7E-4A47-976C-4841EB0496DD}" srcId="{606BAD1D-F323-4FDB-8512-2055F7467289}" destId="{DC893414-5313-4FDD-BE1F-EBCA2F2AED55}" srcOrd="1" destOrd="0" parTransId="{0BCC969D-F501-4202-AC6F-F30CC518CCC2}" sibTransId="{F6753C06-1870-4176-9C43-33EA0395F914}"/>
    <dgm:cxn modelId="{EB145336-8F5A-4D36-9BA4-8F547380140F}" srcId="{CE433974-B425-44B2-B75F-C36D4A51F929}" destId="{64B48913-538C-4062-BE35-5D02E9B78277}" srcOrd="1" destOrd="0" parTransId="{B84BC891-8802-4DCA-84F2-55A04D9D4858}" sibTransId="{A354333E-61A2-4C68-B03D-0EE9E0AFFD5F}"/>
    <dgm:cxn modelId="{D9871844-C17F-4A85-BDDB-E7522C437EC3}" type="presOf" srcId="{F1C9B1D7-56F1-4D27-BE19-45C62F48B658}" destId="{CEABB65C-6A25-4A32-9564-1F472C6A0C35}" srcOrd="0" destOrd="2" presId="urn:microsoft.com/office/officeart/2005/8/layout/hList1"/>
    <dgm:cxn modelId="{AFC70C69-6927-4745-B3BB-3E49B149CFFB}" type="presOf" srcId="{79647E5A-AD2E-4C32-A14B-A09522840489}" destId="{8CCA4AC6-6F61-40EC-A696-7B3D44A75C8F}" srcOrd="0" destOrd="3" presId="urn:microsoft.com/office/officeart/2005/8/layout/hList1"/>
    <dgm:cxn modelId="{3BF4B96C-8C3E-485D-B2FB-3A7355CF420C}" srcId="{606BAD1D-F323-4FDB-8512-2055F7467289}" destId="{0C36EA54-3010-4D15-BAE7-EB7889674C7E}" srcOrd="0" destOrd="0" parTransId="{40EDC6A8-C602-4EE5-B732-D87FDE2CBF1D}" sibTransId="{5D5B52A3-EA57-4103-863A-83D0725E5C1B}"/>
    <dgm:cxn modelId="{C7486473-860D-48A3-9F1D-0C1BC170FAB2}" type="presOf" srcId="{9DC5D1B2-A526-4B76-97C9-C60A9121F737}" destId="{14FCAC6B-DC0B-4AD1-98E2-E18079B8A7FF}" srcOrd="0" destOrd="2" presId="urn:microsoft.com/office/officeart/2005/8/layout/hList1"/>
    <dgm:cxn modelId="{21033F54-04EF-4C33-9F0E-EA5D48FAC4F4}" srcId="{DC893414-5313-4FDD-BE1F-EBCA2F2AED55}" destId="{9DC5D1B2-A526-4B76-97C9-C60A9121F737}" srcOrd="2" destOrd="0" parTransId="{8FEA076B-A133-4081-9054-12579CC0040A}" sibTransId="{AC23B0FB-D843-4E1F-B981-AE52DCA6FE99}"/>
    <dgm:cxn modelId="{BA8D5A54-6ACE-4AFA-BE45-880CA2A2995C}" srcId="{CE433974-B425-44B2-B75F-C36D4A51F929}" destId="{F1C9B1D7-56F1-4D27-BE19-45C62F48B658}" srcOrd="2" destOrd="0" parTransId="{0F3B2EDB-2810-4A39-986C-00A28334B708}" sibTransId="{F2C9C5BD-E182-46A0-91D7-91B641D355CE}"/>
    <dgm:cxn modelId="{571D5E57-7186-4EF2-9337-BD2567A327BB}" type="presOf" srcId="{DC893414-5313-4FDD-BE1F-EBCA2F2AED55}" destId="{496CFA32-7418-4640-B6D7-997D1C9D3055}" srcOrd="0" destOrd="0" presId="urn:microsoft.com/office/officeart/2005/8/layout/hList1"/>
    <dgm:cxn modelId="{EE562478-61FB-451D-B7D7-C11DAC0D7CDF}" type="presOf" srcId="{72A47BA6-7E96-4325-891D-B775827A9CF3}" destId="{8CCA4AC6-6F61-40EC-A696-7B3D44A75C8F}" srcOrd="0" destOrd="1" presId="urn:microsoft.com/office/officeart/2005/8/layout/hList1"/>
    <dgm:cxn modelId="{6D9A2458-38B6-41C8-9709-76EB03C59B89}" type="presOf" srcId="{7FB0658A-0271-453E-BB81-D188BEBF36D1}" destId="{14FCAC6B-DC0B-4AD1-98E2-E18079B8A7FF}" srcOrd="0" destOrd="1" presId="urn:microsoft.com/office/officeart/2005/8/layout/hList1"/>
    <dgm:cxn modelId="{820B027A-FC1A-4F93-84EF-A2545A28AC6F}" type="presOf" srcId="{9B302654-3BBE-4AEA-97FF-3AD8762A3CA0}" destId="{8CCA4AC6-6F61-40EC-A696-7B3D44A75C8F}" srcOrd="0" destOrd="4" presId="urn:microsoft.com/office/officeart/2005/8/layout/hList1"/>
    <dgm:cxn modelId="{51FD197D-F105-42DC-870F-FA49D9F8BC9B}" type="presOf" srcId="{51794318-6573-4381-9FA8-481E407FC6F6}" destId="{14FCAC6B-DC0B-4AD1-98E2-E18079B8A7FF}" srcOrd="0" destOrd="3" presId="urn:microsoft.com/office/officeart/2005/8/layout/hList1"/>
    <dgm:cxn modelId="{E1E93581-E060-4C11-942E-4CE68C2CFE12}" type="presOf" srcId="{07CFDA5F-189F-4E8B-BAF5-9BFC055022E5}" destId="{14FCAC6B-DC0B-4AD1-98E2-E18079B8A7FF}" srcOrd="0" destOrd="5" presId="urn:microsoft.com/office/officeart/2005/8/layout/hList1"/>
    <dgm:cxn modelId="{FE434090-33A8-476A-B577-7365238EBADB}" srcId="{606BAD1D-F323-4FDB-8512-2055F7467289}" destId="{CE433974-B425-44B2-B75F-C36D4A51F929}" srcOrd="2" destOrd="0" parTransId="{A407BAF3-9BF2-4729-B9C9-8AFF7BD415CA}" sibTransId="{4470B851-6DEE-4094-A4EE-E524B5E13285}"/>
    <dgm:cxn modelId="{502F2192-EEA4-4BCF-AEBB-6518AF8BE5C0}" srcId="{DC893414-5313-4FDD-BE1F-EBCA2F2AED55}" destId="{07CFDA5F-189F-4E8B-BAF5-9BFC055022E5}" srcOrd="5" destOrd="0" parTransId="{B2FEB0A3-97B2-439A-9568-A92CBE37E711}" sibTransId="{C33C2582-53A6-43DB-A7BE-7AD9B6836151}"/>
    <dgm:cxn modelId="{BEE6E598-785E-41CB-A6EA-5BF592FBE149}" srcId="{0C36EA54-3010-4D15-BAE7-EB7889674C7E}" destId="{79647E5A-AD2E-4C32-A14B-A09522840489}" srcOrd="3" destOrd="0" parTransId="{8017350F-EA67-4907-BFB6-A6CF63C5ECC0}" sibTransId="{1E3860FD-C703-4CC1-893A-7EFEF24729B6}"/>
    <dgm:cxn modelId="{6375B29E-CEAC-4A91-A07E-B7776C54FA98}" srcId="{0C36EA54-3010-4D15-BAE7-EB7889674C7E}" destId="{72A47BA6-7E96-4325-891D-B775827A9CF3}" srcOrd="1" destOrd="0" parTransId="{5FA5219C-51C0-4E76-9BA0-C14BE8C0F1D7}" sibTransId="{C693FFE3-2730-45CB-89BF-24EE09743781}"/>
    <dgm:cxn modelId="{1321669F-BE30-4BA8-825A-F8DFE151FA85}" srcId="{DC893414-5313-4FDD-BE1F-EBCA2F2AED55}" destId="{9E6AF279-6528-4AE0-80D2-7A7612767F36}" srcOrd="0" destOrd="0" parTransId="{97343009-E98F-4C7E-86EB-3BF12DED86ED}" sibTransId="{61D0E3C6-0F6F-4084-B9B6-E76068C45820}"/>
    <dgm:cxn modelId="{2FE5EAA6-DBC1-4C44-8BF2-D8A9CDCEE99F}" type="presOf" srcId="{64B48913-538C-4062-BE35-5D02E9B78277}" destId="{CEABB65C-6A25-4A32-9564-1F472C6A0C35}" srcOrd="0" destOrd="1" presId="urn:microsoft.com/office/officeart/2005/8/layout/hList1"/>
    <dgm:cxn modelId="{BD72BBB1-5F7C-4C82-9BB4-746AD2E51CBB}" srcId="{CE433974-B425-44B2-B75F-C36D4A51F929}" destId="{FF55D48C-0ADE-4156-8556-C81BFF27E1C4}" srcOrd="0" destOrd="0" parTransId="{DDF2B6F7-8004-4191-85B1-0A4BFD90458C}" sibTransId="{2D0F3EFE-EBFF-430D-8F16-5098449F5FAB}"/>
    <dgm:cxn modelId="{A050BFB2-A587-4452-954B-545452E6CA10}" type="presOf" srcId="{FF55D48C-0ADE-4156-8556-C81BFF27E1C4}" destId="{CEABB65C-6A25-4A32-9564-1F472C6A0C35}" srcOrd="0" destOrd="0" presId="urn:microsoft.com/office/officeart/2005/8/layout/hList1"/>
    <dgm:cxn modelId="{EC7E24C2-8D32-4C99-809C-570ED3D7E441}" srcId="{0C36EA54-3010-4D15-BAE7-EB7889674C7E}" destId="{268131F0-CDE0-431D-85B1-6A8E50047F1F}" srcOrd="2" destOrd="0" parTransId="{C61F8E1B-079D-4FD2-91BE-2FC19B9BE03C}" sibTransId="{E1A1EE2E-8F7C-4DA2-AE1B-6431A5C0D3CD}"/>
    <dgm:cxn modelId="{5C9EF6C8-8624-4A64-AB77-22AB5F6C590F}" type="presOf" srcId="{606BAD1D-F323-4FDB-8512-2055F7467289}" destId="{8A963648-27DE-4A27-8B4D-F57D136FADE9}" srcOrd="0" destOrd="0" presId="urn:microsoft.com/office/officeart/2005/8/layout/hList1"/>
    <dgm:cxn modelId="{C69D2ED1-FB74-40A9-8104-FB759178A38B}" srcId="{DC893414-5313-4FDD-BE1F-EBCA2F2AED55}" destId="{93D6D1A7-2F74-48A6-8DD9-3CE1F394C714}" srcOrd="4" destOrd="0" parTransId="{A370D634-7CD1-4F22-A4C9-3C9C5258C154}" sibTransId="{4A3903C7-D263-4EBC-9472-1DCC9AB8D207}"/>
    <dgm:cxn modelId="{AB49C3DB-3A1A-4BEB-B392-1C3288732C63}" srcId="{DC893414-5313-4FDD-BE1F-EBCA2F2AED55}" destId="{51794318-6573-4381-9FA8-481E407FC6F6}" srcOrd="3" destOrd="0" parTransId="{7EBFDDE9-3713-43D5-9B22-FBD3DF17E59E}" sibTransId="{DD87D2A9-D437-44CA-80A4-3334AAABB314}"/>
    <dgm:cxn modelId="{11E61AE0-1F99-49E8-A5D5-3CD4F96EF721}" type="presOf" srcId="{9E6AF279-6528-4AE0-80D2-7A7612767F36}" destId="{14FCAC6B-DC0B-4AD1-98E2-E18079B8A7FF}" srcOrd="0" destOrd="0" presId="urn:microsoft.com/office/officeart/2005/8/layout/hList1"/>
    <dgm:cxn modelId="{2B8DECE7-A285-4E82-B111-B706C2193D9C}" type="presOf" srcId="{268131F0-CDE0-431D-85B1-6A8E50047F1F}" destId="{8CCA4AC6-6F61-40EC-A696-7B3D44A75C8F}" srcOrd="0" destOrd="2" presId="urn:microsoft.com/office/officeart/2005/8/layout/hList1"/>
    <dgm:cxn modelId="{EEDC82F8-3383-4071-8CD0-641347EC2268}" type="presOf" srcId="{0C36EA54-3010-4D15-BAE7-EB7889674C7E}" destId="{46D066B5-4633-4E3E-A3AC-8ABF099EBBF7}" srcOrd="0" destOrd="0" presId="urn:microsoft.com/office/officeart/2005/8/layout/hList1"/>
    <dgm:cxn modelId="{84346DFF-6802-46A0-9DD8-DB0AABAAB504}" type="presOf" srcId="{CE433974-B425-44B2-B75F-C36D4A51F929}" destId="{F9C9ABE6-5333-4928-A489-3094461CD4F9}" srcOrd="0" destOrd="0" presId="urn:microsoft.com/office/officeart/2005/8/layout/hList1"/>
    <dgm:cxn modelId="{7E79F803-7A11-4FE9-91CF-DE910017C4CE}" type="presParOf" srcId="{8A963648-27DE-4A27-8B4D-F57D136FADE9}" destId="{F8E264D8-2791-4274-8067-043AECA58A07}" srcOrd="0" destOrd="0" presId="urn:microsoft.com/office/officeart/2005/8/layout/hList1"/>
    <dgm:cxn modelId="{25CEAB41-515E-4A4F-B226-9CF83FA00721}" type="presParOf" srcId="{F8E264D8-2791-4274-8067-043AECA58A07}" destId="{46D066B5-4633-4E3E-A3AC-8ABF099EBBF7}" srcOrd="0" destOrd="0" presId="urn:microsoft.com/office/officeart/2005/8/layout/hList1"/>
    <dgm:cxn modelId="{05FF42F6-AB7C-48AF-BA08-693D1185A57D}" type="presParOf" srcId="{F8E264D8-2791-4274-8067-043AECA58A07}" destId="{8CCA4AC6-6F61-40EC-A696-7B3D44A75C8F}" srcOrd="1" destOrd="0" presId="urn:microsoft.com/office/officeart/2005/8/layout/hList1"/>
    <dgm:cxn modelId="{B99664BE-F851-4144-85A0-4E211AA8F786}" type="presParOf" srcId="{8A963648-27DE-4A27-8B4D-F57D136FADE9}" destId="{184C2B4D-CB64-442D-A648-AC1EBA07750B}" srcOrd="1" destOrd="0" presId="urn:microsoft.com/office/officeart/2005/8/layout/hList1"/>
    <dgm:cxn modelId="{D07402E8-87C1-4FCE-88F4-7A04A13601DD}" type="presParOf" srcId="{8A963648-27DE-4A27-8B4D-F57D136FADE9}" destId="{F0690923-DAF4-4394-9CA4-79EBAADE571E}" srcOrd="2" destOrd="0" presId="urn:microsoft.com/office/officeart/2005/8/layout/hList1"/>
    <dgm:cxn modelId="{FFA11BE7-A74A-4922-B4A3-10807DB6980F}" type="presParOf" srcId="{F0690923-DAF4-4394-9CA4-79EBAADE571E}" destId="{496CFA32-7418-4640-B6D7-997D1C9D3055}" srcOrd="0" destOrd="0" presId="urn:microsoft.com/office/officeart/2005/8/layout/hList1"/>
    <dgm:cxn modelId="{784057AD-D63A-4EC1-8903-AD90EDC0A607}" type="presParOf" srcId="{F0690923-DAF4-4394-9CA4-79EBAADE571E}" destId="{14FCAC6B-DC0B-4AD1-98E2-E18079B8A7FF}" srcOrd="1" destOrd="0" presId="urn:microsoft.com/office/officeart/2005/8/layout/hList1"/>
    <dgm:cxn modelId="{AE2D269F-CACB-4D04-9FD8-9A4BAC353803}" type="presParOf" srcId="{8A963648-27DE-4A27-8B4D-F57D136FADE9}" destId="{9FC1503E-1BFC-43D0-969A-A6A7D09AC08B}" srcOrd="3" destOrd="0" presId="urn:microsoft.com/office/officeart/2005/8/layout/hList1"/>
    <dgm:cxn modelId="{5C25AC55-D383-407A-BC50-10F1617E1341}" type="presParOf" srcId="{8A963648-27DE-4A27-8B4D-F57D136FADE9}" destId="{E286F84F-3F1E-4009-A88D-5B85391B0FA1}" srcOrd="4" destOrd="0" presId="urn:microsoft.com/office/officeart/2005/8/layout/hList1"/>
    <dgm:cxn modelId="{E1C78559-C230-4C31-B644-8293EEB3AA25}" type="presParOf" srcId="{E286F84F-3F1E-4009-A88D-5B85391B0FA1}" destId="{F9C9ABE6-5333-4928-A489-3094461CD4F9}" srcOrd="0" destOrd="0" presId="urn:microsoft.com/office/officeart/2005/8/layout/hList1"/>
    <dgm:cxn modelId="{29AD5D16-790E-4AB2-966B-3D417DFAAC8C}" type="presParOf" srcId="{E286F84F-3F1E-4009-A88D-5B85391B0FA1}" destId="{CEABB65C-6A25-4A32-9564-1F472C6A0C3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8C3669-78D1-45FB-853C-10BD5F68F0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77F36D-0DAD-4C4A-AB19-90A2BD6EEBE7}">
      <dgm:prSet/>
      <dgm:spPr>
        <a:solidFill>
          <a:srgbClr val="00B050"/>
        </a:solidFill>
      </dgm:spPr>
      <dgm:t>
        <a:bodyPr/>
        <a:lstStyle/>
        <a:p>
          <a:pPr algn="ctr"/>
          <a:r>
            <a:rPr lang="en-US" dirty="0"/>
            <a:t>UNLOAD</a:t>
          </a:r>
        </a:p>
      </dgm:t>
    </dgm:pt>
    <dgm:pt modelId="{481C654B-62C4-4BAE-81C3-A1BF1882145E}" type="parTrans" cxnId="{C7424CB1-0C12-496C-9B1E-4EDEFA72D93F}">
      <dgm:prSet/>
      <dgm:spPr/>
      <dgm:t>
        <a:bodyPr/>
        <a:lstStyle/>
        <a:p>
          <a:endParaRPr lang="en-US"/>
        </a:p>
      </dgm:t>
    </dgm:pt>
    <dgm:pt modelId="{79AA63D7-B4FF-41C4-A053-24EEE7C90FEE}" type="sibTrans" cxnId="{C7424CB1-0C12-496C-9B1E-4EDEFA72D93F}">
      <dgm:prSet/>
      <dgm:spPr/>
      <dgm:t>
        <a:bodyPr/>
        <a:lstStyle/>
        <a:p>
          <a:endParaRPr lang="en-US"/>
        </a:p>
      </dgm:t>
    </dgm:pt>
    <dgm:pt modelId="{9004C927-C10D-47B4-BADA-60B5D7AB3D16}">
      <dgm:prSet/>
      <dgm:spPr>
        <a:solidFill>
          <a:srgbClr val="00B0F0"/>
        </a:solidFill>
      </dgm:spPr>
      <dgm:t>
        <a:bodyPr/>
        <a:lstStyle/>
        <a:p>
          <a:pPr algn="ctr"/>
          <a:r>
            <a:rPr lang="en-US"/>
            <a:t>ROLL</a:t>
          </a:r>
        </a:p>
      </dgm:t>
    </dgm:pt>
    <dgm:pt modelId="{AF676DDB-5DBC-4F10-A7BB-82FC4BFCC816}" type="parTrans" cxnId="{740E8575-FEE3-4A9F-AB83-121AE9BFA1A4}">
      <dgm:prSet/>
      <dgm:spPr/>
      <dgm:t>
        <a:bodyPr/>
        <a:lstStyle/>
        <a:p>
          <a:endParaRPr lang="en-US"/>
        </a:p>
      </dgm:t>
    </dgm:pt>
    <dgm:pt modelId="{16343363-DF73-4F35-84C4-71925AC4380F}" type="sibTrans" cxnId="{740E8575-FEE3-4A9F-AB83-121AE9BFA1A4}">
      <dgm:prSet/>
      <dgm:spPr/>
      <dgm:t>
        <a:bodyPr/>
        <a:lstStyle/>
        <a:p>
          <a:endParaRPr lang="en-US"/>
        </a:p>
      </dgm:t>
    </dgm:pt>
    <dgm:pt modelId="{222E7DEC-452A-447A-B1C4-17DDB9794B0D}">
      <dgm:prSet/>
      <dgm:spPr>
        <a:solidFill>
          <a:srgbClr val="FFC000"/>
        </a:solidFill>
      </dgm:spPr>
      <dgm:t>
        <a:bodyPr/>
        <a:lstStyle/>
        <a:p>
          <a:pPr algn="ctr"/>
          <a:r>
            <a:rPr lang="en-US" dirty="0"/>
            <a:t>THRUST</a:t>
          </a:r>
        </a:p>
      </dgm:t>
    </dgm:pt>
    <dgm:pt modelId="{BE778B94-7D5F-4540-AAEA-4850806C5251}" type="parTrans" cxnId="{CE17CF43-F8CF-484A-9FF5-E0AFD0BCA2A9}">
      <dgm:prSet/>
      <dgm:spPr/>
      <dgm:t>
        <a:bodyPr/>
        <a:lstStyle/>
        <a:p>
          <a:endParaRPr lang="en-US"/>
        </a:p>
      </dgm:t>
    </dgm:pt>
    <dgm:pt modelId="{C3896DB4-3707-422A-90CA-D1593205A033}" type="sibTrans" cxnId="{CE17CF43-F8CF-484A-9FF5-E0AFD0BCA2A9}">
      <dgm:prSet/>
      <dgm:spPr/>
      <dgm:t>
        <a:bodyPr/>
        <a:lstStyle/>
        <a:p>
          <a:endParaRPr lang="en-US"/>
        </a:p>
      </dgm:t>
    </dgm:pt>
    <dgm:pt modelId="{72882547-BE67-4C97-8CD2-C54F77A0B424}">
      <dgm:prSet/>
      <dgm:spPr>
        <a:solidFill>
          <a:srgbClr val="0070C0"/>
        </a:solidFill>
      </dgm:spPr>
      <dgm:t>
        <a:bodyPr/>
        <a:lstStyle/>
        <a:p>
          <a:pPr algn="ctr"/>
          <a:r>
            <a:rPr lang="en-US" dirty="0"/>
            <a:t>STABILIZE</a:t>
          </a:r>
        </a:p>
      </dgm:t>
    </dgm:pt>
    <dgm:pt modelId="{AB7174C0-9279-477E-A2F4-FB77BF4E61C8}" type="parTrans" cxnId="{8F7B02CC-6DFF-41C2-936C-50EE195B9177}">
      <dgm:prSet/>
      <dgm:spPr/>
      <dgm:t>
        <a:bodyPr/>
        <a:lstStyle/>
        <a:p>
          <a:endParaRPr lang="en-US"/>
        </a:p>
      </dgm:t>
    </dgm:pt>
    <dgm:pt modelId="{58A47C07-ED62-4B30-9C3A-735D32E117F1}" type="sibTrans" cxnId="{8F7B02CC-6DFF-41C2-936C-50EE195B9177}">
      <dgm:prSet/>
      <dgm:spPr/>
      <dgm:t>
        <a:bodyPr/>
        <a:lstStyle/>
        <a:p>
          <a:endParaRPr lang="en-US"/>
        </a:p>
      </dgm:t>
    </dgm:pt>
    <dgm:pt modelId="{7AFE0E92-1CF7-4460-97AE-B7860B9EEEE3}" type="pres">
      <dgm:prSet presAssocID="{428C3669-78D1-45FB-853C-10BD5F68F014}" presName="linear" presStyleCnt="0">
        <dgm:presLayoutVars>
          <dgm:animLvl val="lvl"/>
          <dgm:resizeHandles val="exact"/>
        </dgm:presLayoutVars>
      </dgm:prSet>
      <dgm:spPr/>
    </dgm:pt>
    <dgm:pt modelId="{9D751F7B-4241-45A2-BEE3-D2F622D6A172}" type="pres">
      <dgm:prSet presAssocID="{8C77F36D-0DAD-4C4A-AB19-90A2BD6EEBE7}" presName="parentText" presStyleLbl="node1" presStyleIdx="0" presStyleCnt="4">
        <dgm:presLayoutVars>
          <dgm:chMax val="0"/>
          <dgm:bulletEnabled val="1"/>
        </dgm:presLayoutVars>
      </dgm:prSet>
      <dgm:spPr/>
    </dgm:pt>
    <dgm:pt modelId="{82D3D12A-724C-45F8-AB79-D7D7E95BF088}" type="pres">
      <dgm:prSet presAssocID="{79AA63D7-B4FF-41C4-A053-24EEE7C90FEE}" presName="spacer" presStyleCnt="0"/>
      <dgm:spPr/>
    </dgm:pt>
    <dgm:pt modelId="{BC61DFA1-0B06-4EC2-A3D9-FBD179EC6246}" type="pres">
      <dgm:prSet presAssocID="{9004C927-C10D-47B4-BADA-60B5D7AB3D16}" presName="parentText" presStyleLbl="node1" presStyleIdx="1" presStyleCnt="4">
        <dgm:presLayoutVars>
          <dgm:chMax val="0"/>
          <dgm:bulletEnabled val="1"/>
        </dgm:presLayoutVars>
      </dgm:prSet>
      <dgm:spPr/>
    </dgm:pt>
    <dgm:pt modelId="{CF5F9E9E-50EB-4A24-89BE-1BF0B03713E0}" type="pres">
      <dgm:prSet presAssocID="{16343363-DF73-4F35-84C4-71925AC4380F}" presName="spacer" presStyleCnt="0"/>
      <dgm:spPr/>
    </dgm:pt>
    <dgm:pt modelId="{7B81AE2D-E22B-4363-9B53-ED57C5FCEA25}" type="pres">
      <dgm:prSet presAssocID="{222E7DEC-452A-447A-B1C4-17DDB9794B0D}" presName="parentText" presStyleLbl="node1" presStyleIdx="2" presStyleCnt="4">
        <dgm:presLayoutVars>
          <dgm:chMax val="0"/>
          <dgm:bulletEnabled val="1"/>
        </dgm:presLayoutVars>
      </dgm:prSet>
      <dgm:spPr/>
    </dgm:pt>
    <dgm:pt modelId="{9B9D45B7-BFE6-43F1-9AEE-D3761DB235C3}" type="pres">
      <dgm:prSet presAssocID="{C3896DB4-3707-422A-90CA-D1593205A033}" presName="spacer" presStyleCnt="0"/>
      <dgm:spPr/>
    </dgm:pt>
    <dgm:pt modelId="{6C14F19B-15C9-4C47-A53E-E75F20446BB0}" type="pres">
      <dgm:prSet presAssocID="{72882547-BE67-4C97-8CD2-C54F77A0B424}" presName="parentText" presStyleLbl="node1" presStyleIdx="3" presStyleCnt="4">
        <dgm:presLayoutVars>
          <dgm:chMax val="0"/>
          <dgm:bulletEnabled val="1"/>
        </dgm:presLayoutVars>
      </dgm:prSet>
      <dgm:spPr/>
    </dgm:pt>
  </dgm:ptLst>
  <dgm:cxnLst>
    <dgm:cxn modelId="{50AE9508-A03D-4C2E-BE92-7E0E5AD6AFE1}" type="presOf" srcId="{428C3669-78D1-45FB-853C-10BD5F68F014}" destId="{7AFE0E92-1CF7-4460-97AE-B7860B9EEEE3}" srcOrd="0" destOrd="0" presId="urn:microsoft.com/office/officeart/2005/8/layout/vList2"/>
    <dgm:cxn modelId="{D113453D-1E6B-4F16-AEA2-A7A0D97CF97B}" type="presOf" srcId="{8C77F36D-0DAD-4C4A-AB19-90A2BD6EEBE7}" destId="{9D751F7B-4241-45A2-BEE3-D2F622D6A172}" srcOrd="0" destOrd="0" presId="urn:microsoft.com/office/officeart/2005/8/layout/vList2"/>
    <dgm:cxn modelId="{CE17CF43-F8CF-484A-9FF5-E0AFD0BCA2A9}" srcId="{428C3669-78D1-45FB-853C-10BD5F68F014}" destId="{222E7DEC-452A-447A-B1C4-17DDB9794B0D}" srcOrd="2" destOrd="0" parTransId="{BE778B94-7D5F-4540-AAEA-4850806C5251}" sibTransId="{C3896DB4-3707-422A-90CA-D1593205A033}"/>
    <dgm:cxn modelId="{740E8575-FEE3-4A9F-AB83-121AE9BFA1A4}" srcId="{428C3669-78D1-45FB-853C-10BD5F68F014}" destId="{9004C927-C10D-47B4-BADA-60B5D7AB3D16}" srcOrd="1" destOrd="0" parTransId="{AF676DDB-5DBC-4F10-A7BB-82FC4BFCC816}" sibTransId="{16343363-DF73-4F35-84C4-71925AC4380F}"/>
    <dgm:cxn modelId="{C7424CB1-0C12-496C-9B1E-4EDEFA72D93F}" srcId="{428C3669-78D1-45FB-853C-10BD5F68F014}" destId="{8C77F36D-0DAD-4C4A-AB19-90A2BD6EEBE7}" srcOrd="0" destOrd="0" parTransId="{481C654B-62C4-4BAE-81C3-A1BF1882145E}" sibTransId="{79AA63D7-B4FF-41C4-A053-24EEE7C90FEE}"/>
    <dgm:cxn modelId="{06D572BA-0EEC-4BC8-9921-B5CB6ADC8CA3}" type="presOf" srcId="{9004C927-C10D-47B4-BADA-60B5D7AB3D16}" destId="{BC61DFA1-0B06-4EC2-A3D9-FBD179EC6246}" srcOrd="0" destOrd="0" presId="urn:microsoft.com/office/officeart/2005/8/layout/vList2"/>
    <dgm:cxn modelId="{8F7B02CC-6DFF-41C2-936C-50EE195B9177}" srcId="{428C3669-78D1-45FB-853C-10BD5F68F014}" destId="{72882547-BE67-4C97-8CD2-C54F77A0B424}" srcOrd="3" destOrd="0" parTransId="{AB7174C0-9279-477E-A2F4-FB77BF4E61C8}" sibTransId="{58A47C07-ED62-4B30-9C3A-735D32E117F1}"/>
    <dgm:cxn modelId="{66A322D2-97C2-41E3-8B69-471D709F6EF7}" type="presOf" srcId="{72882547-BE67-4C97-8CD2-C54F77A0B424}" destId="{6C14F19B-15C9-4C47-A53E-E75F20446BB0}" srcOrd="0" destOrd="0" presId="urn:microsoft.com/office/officeart/2005/8/layout/vList2"/>
    <dgm:cxn modelId="{9201B9F3-45E8-40A2-86AF-6173DCDF6987}" type="presOf" srcId="{222E7DEC-452A-447A-B1C4-17DDB9794B0D}" destId="{7B81AE2D-E22B-4363-9B53-ED57C5FCEA25}" srcOrd="0" destOrd="0" presId="urn:microsoft.com/office/officeart/2005/8/layout/vList2"/>
    <dgm:cxn modelId="{A635FB0D-1EF4-43A4-8CEA-D44B18164036}" type="presParOf" srcId="{7AFE0E92-1CF7-4460-97AE-B7860B9EEEE3}" destId="{9D751F7B-4241-45A2-BEE3-D2F622D6A172}" srcOrd="0" destOrd="0" presId="urn:microsoft.com/office/officeart/2005/8/layout/vList2"/>
    <dgm:cxn modelId="{A4BAE82E-57CE-40A0-B0BB-DFB4E0494CF3}" type="presParOf" srcId="{7AFE0E92-1CF7-4460-97AE-B7860B9EEEE3}" destId="{82D3D12A-724C-45F8-AB79-D7D7E95BF088}" srcOrd="1" destOrd="0" presId="urn:microsoft.com/office/officeart/2005/8/layout/vList2"/>
    <dgm:cxn modelId="{34E6426B-47E8-4C5D-8513-954BB58CAE80}" type="presParOf" srcId="{7AFE0E92-1CF7-4460-97AE-B7860B9EEEE3}" destId="{BC61DFA1-0B06-4EC2-A3D9-FBD179EC6246}" srcOrd="2" destOrd="0" presId="urn:microsoft.com/office/officeart/2005/8/layout/vList2"/>
    <dgm:cxn modelId="{F6042479-87F8-430C-9D3D-FBDF18208B44}" type="presParOf" srcId="{7AFE0E92-1CF7-4460-97AE-B7860B9EEEE3}" destId="{CF5F9E9E-50EB-4A24-89BE-1BF0B03713E0}" srcOrd="3" destOrd="0" presId="urn:microsoft.com/office/officeart/2005/8/layout/vList2"/>
    <dgm:cxn modelId="{AD0B03EC-B1AA-418B-85BE-6CED1D8F97AF}" type="presParOf" srcId="{7AFE0E92-1CF7-4460-97AE-B7860B9EEEE3}" destId="{7B81AE2D-E22B-4363-9B53-ED57C5FCEA25}" srcOrd="4" destOrd="0" presId="urn:microsoft.com/office/officeart/2005/8/layout/vList2"/>
    <dgm:cxn modelId="{05BDC126-4C78-4937-A629-AC96CC546655}" type="presParOf" srcId="{7AFE0E92-1CF7-4460-97AE-B7860B9EEEE3}" destId="{9B9D45B7-BFE6-43F1-9AEE-D3761DB235C3}" srcOrd="5" destOrd="0" presId="urn:microsoft.com/office/officeart/2005/8/layout/vList2"/>
    <dgm:cxn modelId="{5C01F29B-EC74-4DD3-A513-94DF92332FEA}" type="presParOf" srcId="{7AFE0E92-1CF7-4460-97AE-B7860B9EEEE3}" destId="{6C14F19B-15C9-4C47-A53E-E75F20446B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EEFB5-C3FC-40E0-8827-21039018ABF1}">
      <dsp:nvSpPr>
        <dsp:cNvPr id="0" name=""/>
        <dsp:cNvSpPr/>
      </dsp:nvSpPr>
      <dsp:spPr>
        <a:xfrm>
          <a:off x="0" y="554679"/>
          <a:ext cx="10233025" cy="743535"/>
        </a:xfrm>
        <a:prstGeom prst="roundRect">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LOC-I :: Loss of Control in Flight </a:t>
          </a:r>
        </a:p>
      </dsp:txBody>
      <dsp:txXfrm>
        <a:off x="36296" y="590975"/>
        <a:ext cx="10160433" cy="670943"/>
      </dsp:txXfrm>
    </dsp:sp>
    <dsp:sp modelId="{01041D67-0E58-4141-BA61-FF3651C0065B}">
      <dsp:nvSpPr>
        <dsp:cNvPr id="0" name=""/>
        <dsp:cNvSpPr/>
      </dsp:nvSpPr>
      <dsp:spPr>
        <a:xfrm>
          <a:off x="0" y="1387494"/>
          <a:ext cx="10233025" cy="743535"/>
        </a:xfrm>
        <a:prstGeom prst="roundRect">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UPRT :: Upset Prevention and Training </a:t>
          </a:r>
        </a:p>
      </dsp:txBody>
      <dsp:txXfrm>
        <a:off x="36296" y="1423790"/>
        <a:ext cx="10160433" cy="670943"/>
      </dsp:txXfrm>
    </dsp:sp>
    <dsp:sp modelId="{AF2D24BB-22FC-4BE8-9635-56D3DFE5B58F}">
      <dsp:nvSpPr>
        <dsp:cNvPr id="0" name=""/>
        <dsp:cNvSpPr/>
      </dsp:nvSpPr>
      <dsp:spPr>
        <a:xfrm>
          <a:off x="0" y="2220309"/>
          <a:ext cx="10233025" cy="743535"/>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FSTD :: Flight Simulator Training Device </a:t>
          </a:r>
        </a:p>
      </dsp:txBody>
      <dsp:txXfrm>
        <a:off x="36296" y="2256605"/>
        <a:ext cx="10160433" cy="670943"/>
      </dsp:txXfrm>
    </dsp:sp>
    <dsp:sp modelId="{2154623C-7B2A-4126-9DE0-4692864FE44F}">
      <dsp:nvSpPr>
        <dsp:cNvPr id="0" name=""/>
        <dsp:cNvSpPr/>
      </dsp:nvSpPr>
      <dsp:spPr>
        <a:xfrm>
          <a:off x="0" y="3053124"/>
          <a:ext cx="10233025" cy="743535"/>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LOCART :: Loss of Control Avoidance and  Recovery Training </a:t>
          </a:r>
        </a:p>
      </dsp:txBody>
      <dsp:txXfrm>
        <a:off x="36296" y="3089420"/>
        <a:ext cx="10160433" cy="6709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801609"/>
          <a:ext cx="2978263" cy="1079325"/>
        </a:xfrm>
        <a:prstGeom prst="roundRect">
          <a:avLst/>
        </a:prstGeom>
        <a:solidFill>
          <a:srgbClr val="FF7D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bg1"/>
              </a:solidFill>
            </a:rPr>
            <a:t>Recognize</a:t>
          </a:r>
        </a:p>
      </dsp:txBody>
      <dsp:txXfrm>
        <a:off x="52688" y="854297"/>
        <a:ext cx="2872887" cy="973949"/>
      </dsp:txXfrm>
    </dsp:sp>
    <dsp:sp modelId="{BC61DFA1-0B06-4EC2-A3D9-FBD179EC6246}">
      <dsp:nvSpPr>
        <dsp:cNvPr id="0" name=""/>
        <dsp:cNvSpPr/>
      </dsp:nvSpPr>
      <dsp:spPr>
        <a:xfrm>
          <a:off x="0" y="2010534"/>
          <a:ext cx="2978263" cy="107932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bg1"/>
              </a:solidFill>
            </a:rPr>
            <a:t>Confirm</a:t>
          </a:r>
        </a:p>
      </dsp:txBody>
      <dsp:txXfrm>
        <a:off x="52688" y="2063222"/>
        <a:ext cx="2872887" cy="973949"/>
      </dsp:txXfrm>
    </dsp:sp>
    <dsp:sp modelId="{7B81AE2D-E22B-4363-9B53-ED57C5FCEA25}">
      <dsp:nvSpPr>
        <dsp:cNvPr id="0" name=""/>
        <dsp:cNvSpPr/>
      </dsp:nvSpPr>
      <dsp:spPr>
        <a:xfrm>
          <a:off x="0" y="3219459"/>
          <a:ext cx="2978263" cy="1079325"/>
        </a:xfrm>
        <a:prstGeom prst="roundRect">
          <a:avLst/>
        </a:prstGeom>
        <a:solidFill>
          <a:srgbClr val="33FF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bg1"/>
              </a:solidFill>
            </a:rPr>
            <a:t>Recovery</a:t>
          </a:r>
        </a:p>
      </dsp:txBody>
      <dsp:txXfrm>
        <a:off x="52688" y="3272147"/>
        <a:ext cx="2872887" cy="9739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49436"/>
          <a:ext cx="2978263" cy="105534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UNLOAD</a:t>
          </a:r>
        </a:p>
      </dsp:txBody>
      <dsp:txXfrm>
        <a:off x="51517" y="300953"/>
        <a:ext cx="2875229" cy="952306"/>
      </dsp:txXfrm>
    </dsp:sp>
    <dsp:sp modelId="{BC61DFA1-0B06-4EC2-A3D9-FBD179EC6246}">
      <dsp:nvSpPr>
        <dsp:cNvPr id="0" name=""/>
        <dsp:cNvSpPr/>
      </dsp:nvSpPr>
      <dsp:spPr>
        <a:xfrm>
          <a:off x="0" y="143149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ROLL</a:t>
          </a:r>
        </a:p>
      </dsp:txBody>
      <dsp:txXfrm>
        <a:off x="51517" y="1483013"/>
        <a:ext cx="2875229" cy="952306"/>
      </dsp:txXfrm>
    </dsp:sp>
    <dsp:sp modelId="{7B81AE2D-E22B-4363-9B53-ED57C5FCEA25}">
      <dsp:nvSpPr>
        <dsp:cNvPr id="0" name=""/>
        <dsp:cNvSpPr/>
      </dsp:nvSpPr>
      <dsp:spPr>
        <a:xfrm>
          <a:off x="0" y="261355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THRUST</a:t>
          </a:r>
        </a:p>
      </dsp:txBody>
      <dsp:txXfrm>
        <a:off x="51517" y="2665073"/>
        <a:ext cx="2875229" cy="952306"/>
      </dsp:txXfrm>
    </dsp:sp>
    <dsp:sp modelId="{6C14F19B-15C9-4C47-A53E-E75F20446BB0}">
      <dsp:nvSpPr>
        <dsp:cNvPr id="0" name=""/>
        <dsp:cNvSpPr/>
      </dsp:nvSpPr>
      <dsp:spPr>
        <a:xfrm>
          <a:off x="0" y="3795617"/>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STABILIZE</a:t>
          </a:r>
        </a:p>
      </dsp:txBody>
      <dsp:txXfrm>
        <a:off x="51517" y="3847134"/>
        <a:ext cx="2875229" cy="9523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49436"/>
          <a:ext cx="2978263" cy="105534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UNLOAD</a:t>
          </a:r>
        </a:p>
      </dsp:txBody>
      <dsp:txXfrm>
        <a:off x="51517" y="300953"/>
        <a:ext cx="2875229" cy="952306"/>
      </dsp:txXfrm>
    </dsp:sp>
    <dsp:sp modelId="{BC61DFA1-0B06-4EC2-A3D9-FBD179EC6246}">
      <dsp:nvSpPr>
        <dsp:cNvPr id="0" name=""/>
        <dsp:cNvSpPr/>
      </dsp:nvSpPr>
      <dsp:spPr>
        <a:xfrm>
          <a:off x="0" y="143149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ROLL</a:t>
          </a:r>
        </a:p>
      </dsp:txBody>
      <dsp:txXfrm>
        <a:off x="51517" y="1483013"/>
        <a:ext cx="2875229" cy="952306"/>
      </dsp:txXfrm>
    </dsp:sp>
    <dsp:sp modelId="{7B81AE2D-E22B-4363-9B53-ED57C5FCEA25}">
      <dsp:nvSpPr>
        <dsp:cNvPr id="0" name=""/>
        <dsp:cNvSpPr/>
      </dsp:nvSpPr>
      <dsp:spPr>
        <a:xfrm>
          <a:off x="0" y="261355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THRUST</a:t>
          </a:r>
        </a:p>
      </dsp:txBody>
      <dsp:txXfrm>
        <a:off x="51517" y="2665073"/>
        <a:ext cx="2875229" cy="952306"/>
      </dsp:txXfrm>
    </dsp:sp>
    <dsp:sp modelId="{6C14F19B-15C9-4C47-A53E-E75F20446BB0}">
      <dsp:nvSpPr>
        <dsp:cNvPr id="0" name=""/>
        <dsp:cNvSpPr/>
      </dsp:nvSpPr>
      <dsp:spPr>
        <a:xfrm>
          <a:off x="0" y="3795617"/>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STABILIZE</a:t>
          </a:r>
        </a:p>
      </dsp:txBody>
      <dsp:txXfrm>
        <a:off x="51517" y="3847134"/>
        <a:ext cx="2875229" cy="9523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49436"/>
          <a:ext cx="2978263" cy="105534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UNLOAD</a:t>
          </a:r>
        </a:p>
      </dsp:txBody>
      <dsp:txXfrm>
        <a:off x="51517" y="300953"/>
        <a:ext cx="2875229" cy="952306"/>
      </dsp:txXfrm>
    </dsp:sp>
    <dsp:sp modelId="{BC61DFA1-0B06-4EC2-A3D9-FBD179EC6246}">
      <dsp:nvSpPr>
        <dsp:cNvPr id="0" name=""/>
        <dsp:cNvSpPr/>
      </dsp:nvSpPr>
      <dsp:spPr>
        <a:xfrm>
          <a:off x="0" y="143149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ROLL</a:t>
          </a:r>
        </a:p>
      </dsp:txBody>
      <dsp:txXfrm>
        <a:off x="51517" y="1483013"/>
        <a:ext cx="2875229" cy="952306"/>
      </dsp:txXfrm>
    </dsp:sp>
    <dsp:sp modelId="{7B81AE2D-E22B-4363-9B53-ED57C5FCEA25}">
      <dsp:nvSpPr>
        <dsp:cNvPr id="0" name=""/>
        <dsp:cNvSpPr/>
      </dsp:nvSpPr>
      <dsp:spPr>
        <a:xfrm>
          <a:off x="0" y="261355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THRUST</a:t>
          </a:r>
        </a:p>
      </dsp:txBody>
      <dsp:txXfrm>
        <a:off x="51517" y="2665073"/>
        <a:ext cx="2875229" cy="952306"/>
      </dsp:txXfrm>
    </dsp:sp>
    <dsp:sp modelId="{6C14F19B-15C9-4C47-A53E-E75F20446BB0}">
      <dsp:nvSpPr>
        <dsp:cNvPr id="0" name=""/>
        <dsp:cNvSpPr/>
      </dsp:nvSpPr>
      <dsp:spPr>
        <a:xfrm>
          <a:off x="0" y="3795617"/>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STABILIZE</a:t>
          </a:r>
        </a:p>
      </dsp:txBody>
      <dsp:txXfrm>
        <a:off x="51517" y="3847134"/>
        <a:ext cx="2875229" cy="9523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4943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UNLOAD</a:t>
          </a:r>
        </a:p>
      </dsp:txBody>
      <dsp:txXfrm>
        <a:off x="51517" y="300953"/>
        <a:ext cx="2875229" cy="952306"/>
      </dsp:txXfrm>
    </dsp:sp>
    <dsp:sp modelId="{BC61DFA1-0B06-4EC2-A3D9-FBD179EC6246}">
      <dsp:nvSpPr>
        <dsp:cNvPr id="0" name=""/>
        <dsp:cNvSpPr/>
      </dsp:nvSpPr>
      <dsp:spPr>
        <a:xfrm>
          <a:off x="0" y="1431496"/>
          <a:ext cx="2978263" cy="105534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ROLL</a:t>
          </a:r>
        </a:p>
      </dsp:txBody>
      <dsp:txXfrm>
        <a:off x="51517" y="1483013"/>
        <a:ext cx="2875229" cy="952306"/>
      </dsp:txXfrm>
    </dsp:sp>
    <dsp:sp modelId="{7B81AE2D-E22B-4363-9B53-ED57C5FCEA25}">
      <dsp:nvSpPr>
        <dsp:cNvPr id="0" name=""/>
        <dsp:cNvSpPr/>
      </dsp:nvSpPr>
      <dsp:spPr>
        <a:xfrm>
          <a:off x="0" y="261355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THRUST</a:t>
          </a:r>
        </a:p>
      </dsp:txBody>
      <dsp:txXfrm>
        <a:off x="51517" y="2665073"/>
        <a:ext cx="2875229" cy="952306"/>
      </dsp:txXfrm>
    </dsp:sp>
    <dsp:sp modelId="{6C14F19B-15C9-4C47-A53E-E75F20446BB0}">
      <dsp:nvSpPr>
        <dsp:cNvPr id="0" name=""/>
        <dsp:cNvSpPr/>
      </dsp:nvSpPr>
      <dsp:spPr>
        <a:xfrm>
          <a:off x="0" y="3795617"/>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STABILIZE</a:t>
          </a:r>
        </a:p>
      </dsp:txBody>
      <dsp:txXfrm>
        <a:off x="51517" y="3847134"/>
        <a:ext cx="2875229" cy="9523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4943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UNLOAD</a:t>
          </a:r>
        </a:p>
      </dsp:txBody>
      <dsp:txXfrm>
        <a:off x="51517" y="300953"/>
        <a:ext cx="2875229" cy="952306"/>
      </dsp:txXfrm>
    </dsp:sp>
    <dsp:sp modelId="{BC61DFA1-0B06-4EC2-A3D9-FBD179EC6246}">
      <dsp:nvSpPr>
        <dsp:cNvPr id="0" name=""/>
        <dsp:cNvSpPr/>
      </dsp:nvSpPr>
      <dsp:spPr>
        <a:xfrm>
          <a:off x="0" y="143149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ROLL</a:t>
          </a:r>
        </a:p>
      </dsp:txBody>
      <dsp:txXfrm>
        <a:off x="51517" y="1483013"/>
        <a:ext cx="2875229" cy="952306"/>
      </dsp:txXfrm>
    </dsp:sp>
    <dsp:sp modelId="{7B81AE2D-E22B-4363-9B53-ED57C5FCEA25}">
      <dsp:nvSpPr>
        <dsp:cNvPr id="0" name=""/>
        <dsp:cNvSpPr/>
      </dsp:nvSpPr>
      <dsp:spPr>
        <a:xfrm>
          <a:off x="0" y="2613556"/>
          <a:ext cx="2978263" cy="10553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THRUST</a:t>
          </a:r>
        </a:p>
      </dsp:txBody>
      <dsp:txXfrm>
        <a:off x="51517" y="2665073"/>
        <a:ext cx="2875229" cy="952306"/>
      </dsp:txXfrm>
    </dsp:sp>
    <dsp:sp modelId="{6C14F19B-15C9-4C47-A53E-E75F20446BB0}">
      <dsp:nvSpPr>
        <dsp:cNvPr id="0" name=""/>
        <dsp:cNvSpPr/>
      </dsp:nvSpPr>
      <dsp:spPr>
        <a:xfrm>
          <a:off x="0" y="3795617"/>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STABILIZE</a:t>
          </a:r>
        </a:p>
      </dsp:txBody>
      <dsp:txXfrm>
        <a:off x="51517" y="3847134"/>
        <a:ext cx="2875229" cy="9523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4943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UNLOAD</a:t>
          </a:r>
        </a:p>
      </dsp:txBody>
      <dsp:txXfrm>
        <a:off x="51517" y="300953"/>
        <a:ext cx="2875229" cy="952306"/>
      </dsp:txXfrm>
    </dsp:sp>
    <dsp:sp modelId="{BC61DFA1-0B06-4EC2-A3D9-FBD179EC6246}">
      <dsp:nvSpPr>
        <dsp:cNvPr id="0" name=""/>
        <dsp:cNvSpPr/>
      </dsp:nvSpPr>
      <dsp:spPr>
        <a:xfrm>
          <a:off x="0" y="143149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ROLL</a:t>
          </a:r>
        </a:p>
      </dsp:txBody>
      <dsp:txXfrm>
        <a:off x="51517" y="1483013"/>
        <a:ext cx="2875229" cy="952306"/>
      </dsp:txXfrm>
    </dsp:sp>
    <dsp:sp modelId="{7B81AE2D-E22B-4363-9B53-ED57C5FCEA25}">
      <dsp:nvSpPr>
        <dsp:cNvPr id="0" name=""/>
        <dsp:cNvSpPr/>
      </dsp:nvSpPr>
      <dsp:spPr>
        <a:xfrm>
          <a:off x="0" y="2613556"/>
          <a:ext cx="2978263" cy="1055340"/>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THRUST</a:t>
          </a:r>
        </a:p>
      </dsp:txBody>
      <dsp:txXfrm>
        <a:off x="51517" y="2665073"/>
        <a:ext cx="2875229" cy="952306"/>
      </dsp:txXfrm>
    </dsp:sp>
    <dsp:sp modelId="{6C14F19B-15C9-4C47-A53E-E75F20446BB0}">
      <dsp:nvSpPr>
        <dsp:cNvPr id="0" name=""/>
        <dsp:cNvSpPr/>
      </dsp:nvSpPr>
      <dsp:spPr>
        <a:xfrm>
          <a:off x="0" y="3795617"/>
          <a:ext cx="2978263" cy="10553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STABILIZE</a:t>
          </a:r>
        </a:p>
      </dsp:txBody>
      <dsp:txXfrm>
        <a:off x="51517" y="3847134"/>
        <a:ext cx="2875229" cy="95230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353215"/>
          <a:ext cx="2864984" cy="103135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UNLOAD</a:t>
          </a:r>
        </a:p>
      </dsp:txBody>
      <dsp:txXfrm>
        <a:off x="50347" y="403562"/>
        <a:ext cx="2764290" cy="930660"/>
      </dsp:txXfrm>
    </dsp:sp>
    <dsp:sp modelId="{BC61DFA1-0B06-4EC2-A3D9-FBD179EC6246}">
      <dsp:nvSpPr>
        <dsp:cNvPr id="0" name=""/>
        <dsp:cNvSpPr/>
      </dsp:nvSpPr>
      <dsp:spPr>
        <a:xfrm>
          <a:off x="0" y="1483247"/>
          <a:ext cx="2864984" cy="103135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THRUST</a:t>
          </a:r>
        </a:p>
      </dsp:txBody>
      <dsp:txXfrm>
        <a:off x="50347" y="1533594"/>
        <a:ext cx="2764290" cy="930660"/>
      </dsp:txXfrm>
    </dsp:sp>
    <dsp:sp modelId="{7B81AE2D-E22B-4363-9B53-ED57C5FCEA25}">
      <dsp:nvSpPr>
        <dsp:cNvPr id="0" name=""/>
        <dsp:cNvSpPr/>
      </dsp:nvSpPr>
      <dsp:spPr>
        <a:xfrm>
          <a:off x="0" y="2663605"/>
          <a:ext cx="2864984" cy="103135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ROLL</a:t>
          </a:r>
        </a:p>
      </dsp:txBody>
      <dsp:txXfrm>
        <a:off x="50347" y="2713952"/>
        <a:ext cx="2764290" cy="930660"/>
      </dsp:txXfrm>
    </dsp:sp>
    <dsp:sp modelId="{6C14F19B-15C9-4C47-A53E-E75F20446BB0}">
      <dsp:nvSpPr>
        <dsp:cNvPr id="0" name=""/>
        <dsp:cNvSpPr/>
      </dsp:nvSpPr>
      <dsp:spPr>
        <a:xfrm>
          <a:off x="0" y="3818800"/>
          <a:ext cx="2864984" cy="103135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STABILIZE</a:t>
          </a:r>
        </a:p>
      </dsp:txBody>
      <dsp:txXfrm>
        <a:off x="50347" y="3869147"/>
        <a:ext cx="2764290" cy="9306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66129"/>
          <a:ext cx="2864984" cy="103135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UNLOAD</a:t>
          </a:r>
        </a:p>
      </dsp:txBody>
      <dsp:txXfrm>
        <a:off x="50347" y="316476"/>
        <a:ext cx="2764290" cy="930660"/>
      </dsp:txXfrm>
    </dsp:sp>
    <dsp:sp modelId="{BC61DFA1-0B06-4EC2-A3D9-FBD179EC6246}">
      <dsp:nvSpPr>
        <dsp:cNvPr id="0" name=""/>
        <dsp:cNvSpPr/>
      </dsp:nvSpPr>
      <dsp:spPr>
        <a:xfrm>
          <a:off x="0" y="1421324"/>
          <a:ext cx="2864984" cy="103135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ROLL</a:t>
          </a:r>
        </a:p>
      </dsp:txBody>
      <dsp:txXfrm>
        <a:off x="50347" y="1471671"/>
        <a:ext cx="2764290" cy="930660"/>
      </dsp:txXfrm>
    </dsp:sp>
    <dsp:sp modelId="{7B81AE2D-E22B-4363-9B53-ED57C5FCEA25}">
      <dsp:nvSpPr>
        <dsp:cNvPr id="0" name=""/>
        <dsp:cNvSpPr/>
      </dsp:nvSpPr>
      <dsp:spPr>
        <a:xfrm>
          <a:off x="0" y="2576519"/>
          <a:ext cx="2864984" cy="103135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THRUST</a:t>
          </a:r>
        </a:p>
      </dsp:txBody>
      <dsp:txXfrm>
        <a:off x="50347" y="2626866"/>
        <a:ext cx="2764290" cy="930660"/>
      </dsp:txXfrm>
    </dsp:sp>
    <dsp:sp modelId="{6C14F19B-15C9-4C47-A53E-E75F20446BB0}">
      <dsp:nvSpPr>
        <dsp:cNvPr id="0" name=""/>
        <dsp:cNvSpPr/>
      </dsp:nvSpPr>
      <dsp:spPr>
        <a:xfrm>
          <a:off x="0" y="3731714"/>
          <a:ext cx="2864984" cy="103135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STABILIZE</a:t>
          </a:r>
        </a:p>
      </dsp:txBody>
      <dsp:txXfrm>
        <a:off x="50347" y="3782061"/>
        <a:ext cx="2764290" cy="93066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353215"/>
          <a:ext cx="2864984" cy="103135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UNLOAD</a:t>
          </a:r>
        </a:p>
      </dsp:txBody>
      <dsp:txXfrm>
        <a:off x="50347" y="403562"/>
        <a:ext cx="2764290" cy="930660"/>
      </dsp:txXfrm>
    </dsp:sp>
    <dsp:sp modelId="{BC61DFA1-0B06-4EC2-A3D9-FBD179EC6246}">
      <dsp:nvSpPr>
        <dsp:cNvPr id="0" name=""/>
        <dsp:cNvSpPr/>
      </dsp:nvSpPr>
      <dsp:spPr>
        <a:xfrm>
          <a:off x="0" y="1483247"/>
          <a:ext cx="2864984" cy="103135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THRUST</a:t>
          </a:r>
        </a:p>
      </dsp:txBody>
      <dsp:txXfrm>
        <a:off x="50347" y="1533594"/>
        <a:ext cx="2764290" cy="930660"/>
      </dsp:txXfrm>
    </dsp:sp>
    <dsp:sp modelId="{7B81AE2D-E22B-4363-9B53-ED57C5FCEA25}">
      <dsp:nvSpPr>
        <dsp:cNvPr id="0" name=""/>
        <dsp:cNvSpPr/>
      </dsp:nvSpPr>
      <dsp:spPr>
        <a:xfrm>
          <a:off x="0" y="2663605"/>
          <a:ext cx="2864984" cy="103135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ROLL</a:t>
          </a:r>
        </a:p>
      </dsp:txBody>
      <dsp:txXfrm>
        <a:off x="50347" y="2713952"/>
        <a:ext cx="2764290" cy="930660"/>
      </dsp:txXfrm>
    </dsp:sp>
    <dsp:sp modelId="{6C14F19B-15C9-4C47-A53E-E75F20446BB0}">
      <dsp:nvSpPr>
        <dsp:cNvPr id="0" name=""/>
        <dsp:cNvSpPr/>
      </dsp:nvSpPr>
      <dsp:spPr>
        <a:xfrm>
          <a:off x="0" y="3818800"/>
          <a:ext cx="2864984" cy="103135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STABILIZE</a:t>
          </a:r>
        </a:p>
      </dsp:txBody>
      <dsp:txXfrm>
        <a:off x="50347" y="3869147"/>
        <a:ext cx="2764290" cy="930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356C8-AAF0-4B4B-972D-0062189C1103}">
      <dsp:nvSpPr>
        <dsp:cNvPr id="0" name=""/>
        <dsp:cNvSpPr/>
      </dsp:nvSpPr>
      <dsp:spPr>
        <a:xfrm>
          <a:off x="0" y="2703"/>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9CDB96-668A-4F60-A936-99D253133AC0}">
      <dsp:nvSpPr>
        <dsp:cNvPr id="0" name=""/>
        <dsp:cNvSpPr/>
      </dsp:nvSpPr>
      <dsp:spPr>
        <a:xfrm>
          <a:off x="0" y="2703"/>
          <a:ext cx="6912245"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th-TH" sz="3400" b="1" u="sng" kern="1200" dirty="0"/>
            <a:t>ก่อนปี ค.ศ. 2000 </a:t>
          </a:r>
          <a:r>
            <a:rPr lang="th-TH" sz="3400" kern="1200" dirty="0"/>
            <a:t>การฝึกบินมักมุ่งเน้นไปที่ การจัดการระบบเครื่องบินและการนำทาง แต่ไม่ได้ให้ความสำคัญกับการกู้คืนเครื่องบินจากสถานการณ์ผิดปกติที่รุนแรง</a:t>
          </a:r>
          <a:endParaRPr lang="en-US" sz="3400" kern="1200" dirty="0"/>
        </a:p>
      </dsp:txBody>
      <dsp:txXfrm>
        <a:off x="0" y="2703"/>
        <a:ext cx="6912245" cy="1843825"/>
      </dsp:txXfrm>
    </dsp:sp>
    <dsp:sp modelId="{922EAFC3-6932-41EE-B7B1-359C908A1230}">
      <dsp:nvSpPr>
        <dsp:cNvPr id="0" name=""/>
        <dsp:cNvSpPr/>
      </dsp:nvSpPr>
      <dsp:spPr>
        <a:xfrm>
          <a:off x="0" y="1846528"/>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7687CB0-94AF-4633-AF00-334FCEB8E98D}">
      <dsp:nvSpPr>
        <dsp:cNvPr id="0" name=""/>
        <dsp:cNvSpPr/>
      </dsp:nvSpPr>
      <dsp:spPr>
        <a:xfrm>
          <a:off x="0" y="1846528"/>
          <a:ext cx="6912245"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th-TH" sz="3400" b="1" u="sng" kern="1200" dirty="0"/>
            <a:t>ปี ค.ศ. 2014 </a:t>
          </a:r>
          <a:r>
            <a:rPr lang="en-US" sz="3400" b="1" u="none" kern="1200" dirty="0"/>
            <a:t> </a:t>
          </a:r>
          <a:r>
            <a:rPr lang="en-US" sz="3400" kern="1200" dirty="0"/>
            <a:t>ICAO </a:t>
          </a:r>
          <a:r>
            <a:rPr lang="th-TH" sz="3400" kern="1200" dirty="0"/>
            <a:t>เริ่มบรรจุ </a:t>
          </a:r>
          <a:r>
            <a:rPr lang="en-US" sz="3400" kern="1200" dirty="0"/>
            <a:t>UPRT </a:t>
          </a:r>
          <a:r>
            <a:rPr lang="th-TH" sz="3400" kern="1200" dirty="0"/>
            <a:t>ใน</a:t>
          </a:r>
          <a:r>
            <a:rPr lang="en-US" sz="3400" kern="1200" dirty="0"/>
            <a:t> Annex 1,</a:t>
          </a:r>
          <a:r>
            <a:rPr lang="th-TH" sz="3400" kern="1200" dirty="0"/>
            <a:t> </a:t>
          </a:r>
          <a:r>
            <a:rPr lang="en-US" sz="3400" kern="1200" dirty="0"/>
            <a:t>Annex 6 </a:t>
          </a:r>
          <a:r>
            <a:rPr lang="th-TH" sz="3400" kern="1200" dirty="0"/>
            <a:t>และ </a:t>
          </a:r>
          <a:r>
            <a:rPr lang="en-US" sz="3400" kern="1200" dirty="0"/>
            <a:t>Doc 10011 </a:t>
          </a:r>
        </a:p>
      </dsp:txBody>
      <dsp:txXfrm>
        <a:off x="0" y="1846528"/>
        <a:ext cx="6912245" cy="1843825"/>
      </dsp:txXfrm>
    </dsp:sp>
    <dsp:sp modelId="{EEB4F0A7-ADB3-490D-BFDA-657D52C39A01}">
      <dsp:nvSpPr>
        <dsp:cNvPr id="0" name=""/>
        <dsp:cNvSpPr/>
      </dsp:nvSpPr>
      <dsp:spPr>
        <a:xfrm>
          <a:off x="0" y="3690354"/>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0A198B6-A80D-4511-BD03-D88C02AFC1F4}">
      <dsp:nvSpPr>
        <dsp:cNvPr id="0" name=""/>
        <dsp:cNvSpPr/>
      </dsp:nvSpPr>
      <dsp:spPr>
        <a:xfrm>
          <a:off x="0" y="3690354"/>
          <a:ext cx="6912245"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th-TH" sz="3400" b="1" u="sng" kern="1200" dirty="0"/>
            <a:t>ปี ค.ศ. 2015 </a:t>
          </a:r>
          <a:r>
            <a:rPr lang="en-US" sz="3400" kern="1200" dirty="0"/>
            <a:t>FAA </a:t>
          </a:r>
          <a:r>
            <a:rPr lang="th-TH" sz="3400" kern="1200" dirty="0"/>
            <a:t>เริ่มกำหนดให้สายการบินมีการฝึก </a:t>
          </a:r>
          <a:r>
            <a:rPr lang="en-US" sz="3400" kern="1200" dirty="0"/>
            <a:t>UPRT </a:t>
          </a:r>
        </a:p>
      </dsp:txBody>
      <dsp:txXfrm>
        <a:off x="0" y="3690354"/>
        <a:ext cx="6912245" cy="18438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353215"/>
          <a:ext cx="2864984" cy="103135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UNLOAD</a:t>
          </a:r>
        </a:p>
      </dsp:txBody>
      <dsp:txXfrm>
        <a:off x="50347" y="403562"/>
        <a:ext cx="2764290" cy="930660"/>
      </dsp:txXfrm>
    </dsp:sp>
    <dsp:sp modelId="{BC61DFA1-0B06-4EC2-A3D9-FBD179EC6246}">
      <dsp:nvSpPr>
        <dsp:cNvPr id="0" name=""/>
        <dsp:cNvSpPr/>
      </dsp:nvSpPr>
      <dsp:spPr>
        <a:xfrm>
          <a:off x="0" y="1483247"/>
          <a:ext cx="2864984" cy="103135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THRUST</a:t>
          </a:r>
        </a:p>
      </dsp:txBody>
      <dsp:txXfrm>
        <a:off x="50347" y="1533594"/>
        <a:ext cx="2764290" cy="930660"/>
      </dsp:txXfrm>
    </dsp:sp>
    <dsp:sp modelId="{7B81AE2D-E22B-4363-9B53-ED57C5FCEA25}">
      <dsp:nvSpPr>
        <dsp:cNvPr id="0" name=""/>
        <dsp:cNvSpPr/>
      </dsp:nvSpPr>
      <dsp:spPr>
        <a:xfrm>
          <a:off x="0" y="2663605"/>
          <a:ext cx="2864984" cy="103135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ROLL</a:t>
          </a:r>
        </a:p>
      </dsp:txBody>
      <dsp:txXfrm>
        <a:off x="50347" y="2713952"/>
        <a:ext cx="2764290" cy="930660"/>
      </dsp:txXfrm>
    </dsp:sp>
    <dsp:sp modelId="{6C14F19B-15C9-4C47-A53E-E75F20446BB0}">
      <dsp:nvSpPr>
        <dsp:cNvPr id="0" name=""/>
        <dsp:cNvSpPr/>
      </dsp:nvSpPr>
      <dsp:spPr>
        <a:xfrm>
          <a:off x="0" y="3818800"/>
          <a:ext cx="2864984" cy="103135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STABILIZE</a:t>
          </a:r>
        </a:p>
      </dsp:txBody>
      <dsp:txXfrm>
        <a:off x="50347" y="3869147"/>
        <a:ext cx="2764290" cy="9306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38BD4-854E-4521-A23C-884A832D36AC}">
      <dsp:nvSpPr>
        <dsp:cNvPr id="0" name=""/>
        <dsp:cNvSpPr/>
      </dsp:nvSpPr>
      <dsp:spPr>
        <a:xfrm>
          <a:off x="0" y="450296"/>
          <a:ext cx="10885714" cy="1205184"/>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487A41F2-A944-4496-8159-6C44EB2DFF61}">
      <dsp:nvSpPr>
        <dsp:cNvPr id="0" name=""/>
        <dsp:cNvSpPr/>
      </dsp:nvSpPr>
      <dsp:spPr>
        <a:xfrm>
          <a:off x="364568" y="721463"/>
          <a:ext cx="663499" cy="66285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2B8C8-D991-4E77-AD39-4A14A12E5000}">
      <dsp:nvSpPr>
        <dsp:cNvPr id="0" name=""/>
        <dsp:cNvSpPr/>
      </dsp:nvSpPr>
      <dsp:spPr>
        <a:xfrm>
          <a:off x="1392635" y="450296"/>
          <a:ext cx="9490354" cy="1206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73" tIns="127673" rIns="127673" bIns="127673"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Impending Stall</a:t>
          </a:r>
          <a:r>
            <a:rPr lang="en-US" sz="2000" kern="1200" dirty="0">
              <a:solidFill>
                <a:schemeClr val="bg1"/>
              </a:solidFill>
            </a:rPr>
            <a:t>—an impending stall occurs when the AOA causes a stall warning, but has not yet reached the critical AOA. Indications of an impending stall can include buffeting, stick shaker, or aural warning. </a:t>
          </a:r>
        </a:p>
      </dsp:txBody>
      <dsp:txXfrm>
        <a:off x="1392635" y="450296"/>
        <a:ext cx="9490354" cy="1206362"/>
      </dsp:txXfrm>
    </dsp:sp>
    <dsp:sp modelId="{989D49D5-44EF-4645-8A62-1DFF107C070F}">
      <dsp:nvSpPr>
        <dsp:cNvPr id="0" name=""/>
        <dsp:cNvSpPr/>
      </dsp:nvSpPr>
      <dsp:spPr>
        <a:xfrm>
          <a:off x="0" y="1924739"/>
          <a:ext cx="10885714" cy="1205184"/>
        </a:xfrm>
        <a:prstGeom prst="roundRect">
          <a:avLst>
            <a:gd name="adj" fmla="val 10000"/>
          </a:avLst>
        </a:prstGeom>
        <a:solidFill>
          <a:srgbClr val="FFC1C1"/>
        </a:solidFill>
        <a:ln>
          <a:noFill/>
        </a:ln>
        <a:effectLst/>
      </dsp:spPr>
      <dsp:style>
        <a:lnRef idx="0">
          <a:scrgbClr r="0" g="0" b="0"/>
        </a:lnRef>
        <a:fillRef idx="1">
          <a:scrgbClr r="0" g="0" b="0"/>
        </a:fillRef>
        <a:effectRef idx="0">
          <a:scrgbClr r="0" g="0" b="0"/>
        </a:effectRef>
        <a:fontRef idx="minor"/>
      </dsp:style>
    </dsp:sp>
    <dsp:sp modelId="{2CFE13F0-B74C-438F-ABDC-49821B932F9F}">
      <dsp:nvSpPr>
        <dsp:cNvPr id="0" name=""/>
        <dsp:cNvSpPr/>
      </dsp:nvSpPr>
      <dsp:spPr>
        <a:xfrm>
          <a:off x="364568" y="2195906"/>
          <a:ext cx="663499" cy="662851"/>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EFBAF-1DFC-4921-A0AD-D5B86CDCA0B4}">
      <dsp:nvSpPr>
        <dsp:cNvPr id="0" name=""/>
        <dsp:cNvSpPr/>
      </dsp:nvSpPr>
      <dsp:spPr>
        <a:xfrm>
          <a:off x="1392635" y="1924739"/>
          <a:ext cx="9490354" cy="1206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73" tIns="127673" rIns="127673" bIns="127673"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rPr>
            <a:t>⦁</a:t>
          </a:r>
          <a:r>
            <a:rPr lang="en-US" sz="2000" b="1" kern="1200" dirty="0">
              <a:solidFill>
                <a:schemeClr val="bg1"/>
              </a:solidFill>
            </a:rPr>
            <a:t>Full Stall</a:t>
          </a:r>
          <a:r>
            <a:rPr lang="en-US" sz="2000" kern="1200" dirty="0">
              <a:solidFill>
                <a:schemeClr val="bg1"/>
              </a:solidFill>
            </a:rPr>
            <a:t>—a full stall occurs when the critical AOA is exceeded. Indications of a full stall are typically that an </a:t>
          </a:r>
          <a:r>
            <a:rPr lang="en-US" sz="2000" kern="1200" dirty="0" err="1">
              <a:solidFill>
                <a:schemeClr val="bg1"/>
              </a:solidFill>
            </a:rPr>
            <a:t>uncommanded</a:t>
          </a:r>
          <a:r>
            <a:rPr lang="en-US" sz="2000" kern="1200" dirty="0">
              <a:solidFill>
                <a:schemeClr val="bg1"/>
              </a:solidFill>
            </a:rPr>
            <a:t> nose down pitch cannot be readily arrested, and may be accompanied by an </a:t>
          </a:r>
          <a:r>
            <a:rPr lang="en-US" sz="2000" kern="1200" dirty="0" err="1">
              <a:solidFill>
                <a:schemeClr val="bg1"/>
              </a:solidFill>
            </a:rPr>
            <a:t>uncommanded</a:t>
          </a:r>
          <a:r>
            <a:rPr lang="en-US" sz="2000" kern="1200" dirty="0">
              <a:solidFill>
                <a:schemeClr val="bg1"/>
              </a:solidFill>
            </a:rPr>
            <a:t> rolling motion. For airplanes equipped with stick pushers, their activation is also an indicator of a full stall. </a:t>
          </a:r>
        </a:p>
      </dsp:txBody>
      <dsp:txXfrm>
        <a:off x="1392635" y="1924739"/>
        <a:ext cx="9490354" cy="1206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356C8-AAF0-4B4B-972D-0062189C1103}">
      <dsp:nvSpPr>
        <dsp:cNvPr id="0" name=""/>
        <dsp:cNvSpPr/>
      </dsp:nvSpPr>
      <dsp:spPr>
        <a:xfrm>
          <a:off x="0" y="2703"/>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9CDB96-668A-4F60-A936-99D253133AC0}">
      <dsp:nvSpPr>
        <dsp:cNvPr id="0" name=""/>
        <dsp:cNvSpPr/>
      </dsp:nvSpPr>
      <dsp:spPr>
        <a:xfrm>
          <a:off x="0" y="2703"/>
          <a:ext cx="6912245"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th-TH" sz="3400" b="1" u="sng" kern="1200" dirty="0"/>
            <a:t>ปี ค.ศ. 2019 </a:t>
          </a:r>
          <a:r>
            <a:rPr lang="en-US" sz="3400" kern="1200" dirty="0"/>
            <a:t>EASA </a:t>
          </a:r>
          <a:r>
            <a:rPr lang="th-TH" sz="3400" kern="1200" dirty="0"/>
            <a:t>บังคับให้มีการฝึกอบรมนักบินภาณิชย์ เกี่ยวกับเรื่อง</a:t>
          </a:r>
          <a:r>
            <a:rPr lang="en-US" sz="3400" kern="1200" dirty="0"/>
            <a:t> UPRT</a:t>
          </a:r>
        </a:p>
      </dsp:txBody>
      <dsp:txXfrm>
        <a:off x="0" y="2703"/>
        <a:ext cx="6912245" cy="1843825"/>
      </dsp:txXfrm>
    </dsp:sp>
    <dsp:sp modelId="{922EAFC3-6932-41EE-B7B1-359C908A1230}">
      <dsp:nvSpPr>
        <dsp:cNvPr id="0" name=""/>
        <dsp:cNvSpPr/>
      </dsp:nvSpPr>
      <dsp:spPr>
        <a:xfrm>
          <a:off x="0" y="1846528"/>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7687CB0-94AF-4633-AF00-334FCEB8E98D}">
      <dsp:nvSpPr>
        <dsp:cNvPr id="0" name=""/>
        <dsp:cNvSpPr/>
      </dsp:nvSpPr>
      <dsp:spPr>
        <a:xfrm>
          <a:off x="0" y="1846528"/>
          <a:ext cx="6912245"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th-TH" sz="3400" b="1" u="sng" kern="1200" dirty="0"/>
            <a:t>ปี ค.ศ. 2019 </a:t>
          </a:r>
          <a:r>
            <a:rPr lang="en-US" sz="3400" kern="1200" dirty="0"/>
            <a:t>CAAT </a:t>
          </a:r>
          <a:r>
            <a:rPr lang="th-TH" sz="3400" kern="1200" dirty="0"/>
            <a:t>ได้ออกคำแนะนำวิธีปฏิบัติติเกี่ยวกับมาตราฐานการฝึกอบรมเกี่ยวกับการแก้ไขสภาพท่าทางการบินที่ผิดปกติ ให้กลับคืนท่าทางการบินที่เหมาะสม พ.ศ.2562</a:t>
          </a:r>
          <a:endParaRPr lang="en-US" sz="3400" kern="1200" dirty="0"/>
        </a:p>
      </dsp:txBody>
      <dsp:txXfrm>
        <a:off x="0" y="1846528"/>
        <a:ext cx="6912245" cy="1843825"/>
      </dsp:txXfrm>
    </dsp:sp>
    <dsp:sp modelId="{EEB4F0A7-ADB3-490D-BFDA-657D52C39A01}">
      <dsp:nvSpPr>
        <dsp:cNvPr id="0" name=""/>
        <dsp:cNvSpPr/>
      </dsp:nvSpPr>
      <dsp:spPr>
        <a:xfrm>
          <a:off x="0" y="3690354"/>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0A198B6-A80D-4511-BD03-D88C02AFC1F4}">
      <dsp:nvSpPr>
        <dsp:cNvPr id="0" name=""/>
        <dsp:cNvSpPr/>
      </dsp:nvSpPr>
      <dsp:spPr>
        <a:xfrm>
          <a:off x="0" y="3690354"/>
          <a:ext cx="6912245"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th-TH" sz="3400" b="1" u="sng" kern="1200" dirty="0"/>
            <a:t>ปี ค.ศ.</a:t>
          </a:r>
          <a:r>
            <a:rPr lang="en-US" sz="3400" b="1" u="sng" kern="1200" dirty="0"/>
            <a:t> </a:t>
          </a:r>
          <a:r>
            <a:rPr lang="th-TH" sz="3400" b="1" u="sng" kern="1200" dirty="0"/>
            <a:t>2023</a:t>
          </a:r>
          <a:r>
            <a:rPr lang="en-US" sz="3400" b="1" u="sng" kern="1200" dirty="0"/>
            <a:t> </a:t>
          </a:r>
          <a:r>
            <a:rPr lang="en-US" sz="3400" b="1" u="none" kern="1200" dirty="0"/>
            <a:t> </a:t>
          </a:r>
          <a:r>
            <a:rPr lang="th-TH" sz="3400" kern="1200" dirty="0"/>
            <a:t>โรงเรียนการบินได้มีการกำหนด</a:t>
          </a:r>
          <a:r>
            <a:rPr lang="th-TH" sz="3400" b="0" u="none" kern="1200" dirty="0">
              <a:solidFill>
                <a:schemeClr val="tx1"/>
              </a:solidFill>
            </a:rPr>
            <a:t>หลักสูตรภาคพื้นเกี่ยวกับการฝึก </a:t>
          </a:r>
          <a:r>
            <a:rPr lang="en-US" sz="3400" b="0" u="none" kern="1200" dirty="0">
              <a:solidFill>
                <a:schemeClr val="tx1"/>
              </a:solidFill>
            </a:rPr>
            <a:t>UPRT </a:t>
          </a:r>
          <a:r>
            <a:rPr lang="th-TH" sz="3400" b="0" u="none" kern="1200" dirty="0">
              <a:solidFill>
                <a:schemeClr val="tx1"/>
              </a:solidFill>
            </a:rPr>
            <a:t>(</a:t>
          </a:r>
          <a:r>
            <a:rPr lang="en-US" sz="3400" b="0" u="none" kern="1200" dirty="0">
              <a:solidFill>
                <a:schemeClr val="tx1"/>
              </a:solidFill>
            </a:rPr>
            <a:t> </a:t>
          </a:r>
          <a:r>
            <a:rPr lang="th-TH" sz="3400" b="0" u="none" kern="1200" dirty="0">
              <a:solidFill>
                <a:schemeClr val="tx1"/>
              </a:solidFill>
            </a:rPr>
            <a:t>แต่ได้มีการร่างมาก่อนหน้าพร้อมๆกับ </a:t>
          </a:r>
          <a:r>
            <a:rPr lang="en-US" sz="3400" b="0" u="none" kern="1200" dirty="0">
              <a:solidFill>
                <a:schemeClr val="tx1"/>
              </a:solidFill>
            </a:rPr>
            <a:t>CAAT)</a:t>
          </a:r>
        </a:p>
      </dsp:txBody>
      <dsp:txXfrm>
        <a:off x="0" y="3690354"/>
        <a:ext cx="6912245" cy="1843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356C8-AAF0-4B4B-972D-0062189C1103}">
      <dsp:nvSpPr>
        <dsp:cNvPr id="0" name=""/>
        <dsp:cNvSpPr/>
      </dsp:nvSpPr>
      <dsp:spPr>
        <a:xfrm>
          <a:off x="0" y="0"/>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9CDB96-668A-4F60-A936-99D253133AC0}">
      <dsp:nvSpPr>
        <dsp:cNvPr id="0" name=""/>
        <dsp:cNvSpPr/>
      </dsp:nvSpPr>
      <dsp:spPr>
        <a:xfrm>
          <a:off x="0" y="0"/>
          <a:ext cx="6912245" cy="276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th-TH" sz="3400" b="1" u="sng" kern="1200" dirty="0"/>
            <a:t>ปี ค.ศ.</a:t>
          </a:r>
          <a:r>
            <a:rPr lang="en-US" sz="3400" b="1" u="sng" kern="1200" dirty="0"/>
            <a:t> </a:t>
          </a:r>
          <a:r>
            <a:rPr lang="th-TH" sz="3400" b="1" u="sng" kern="1200" dirty="0"/>
            <a:t>2023</a:t>
          </a:r>
          <a:r>
            <a:rPr lang="en-US" sz="3400" b="1" u="sng" kern="1200" dirty="0"/>
            <a:t> </a:t>
          </a:r>
          <a:r>
            <a:rPr lang="en-US" sz="3400" kern="1200" dirty="0"/>
            <a:t>CAAT </a:t>
          </a:r>
          <a:r>
            <a:rPr lang="th-TH" sz="3400" kern="1200" dirty="0"/>
            <a:t>ได้ออก</a:t>
          </a:r>
          <a:r>
            <a:rPr lang="en-US" sz="3400" kern="1200" dirty="0"/>
            <a:t> GUIDANCE MATERIAL for   Loss of Control Prevention and Upset Recovery Training </a:t>
          </a:r>
        </a:p>
      </dsp:txBody>
      <dsp:txXfrm>
        <a:off x="0" y="0"/>
        <a:ext cx="6912245" cy="2768441"/>
      </dsp:txXfrm>
    </dsp:sp>
    <dsp:sp modelId="{922EAFC3-6932-41EE-B7B1-359C908A1230}">
      <dsp:nvSpPr>
        <dsp:cNvPr id="0" name=""/>
        <dsp:cNvSpPr/>
      </dsp:nvSpPr>
      <dsp:spPr>
        <a:xfrm>
          <a:off x="0" y="2768441"/>
          <a:ext cx="69122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7687CB0-94AF-4633-AF00-334FCEB8E98D}">
      <dsp:nvSpPr>
        <dsp:cNvPr id="0" name=""/>
        <dsp:cNvSpPr/>
      </dsp:nvSpPr>
      <dsp:spPr>
        <a:xfrm>
          <a:off x="0" y="2768441"/>
          <a:ext cx="6912245" cy="276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endParaRPr lang="en-US" sz="3400" kern="1200" dirty="0"/>
        </a:p>
      </dsp:txBody>
      <dsp:txXfrm>
        <a:off x="0" y="2768441"/>
        <a:ext cx="6912245" cy="27684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EE0D6-FA93-4E3B-A362-7E27F6076A34}">
      <dsp:nvSpPr>
        <dsp:cNvPr id="0" name=""/>
        <dsp:cNvSpPr/>
      </dsp:nvSpPr>
      <dsp:spPr>
        <a:xfrm>
          <a:off x="644018" y="542176"/>
          <a:ext cx="1990125" cy="1990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797F20-5F25-4CC8-9BCA-815D1A179CA4}">
      <dsp:nvSpPr>
        <dsp:cNvPr id="0" name=""/>
        <dsp:cNvSpPr/>
      </dsp:nvSpPr>
      <dsp:spPr>
        <a:xfrm>
          <a:off x="1068143" y="966301"/>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01421C-72C6-494C-A628-3023ADB7A1DA}">
      <dsp:nvSpPr>
        <dsp:cNvPr id="0" name=""/>
        <dsp:cNvSpPr/>
      </dsp:nvSpPr>
      <dsp:spPr>
        <a:xfrm>
          <a:off x="7830" y="315217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t>Kinetic Energy</a:t>
          </a:r>
        </a:p>
      </dsp:txBody>
      <dsp:txXfrm>
        <a:off x="7830" y="3152177"/>
        <a:ext cx="3262500" cy="720000"/>
      </dsp:txXfrm>
    </dsp:sp>
    <dsp:sp modelId="{D96EC203-1EB2-43EC-AD77-84E8125AC9C5}">
      <dsp:nvSpPr>
        <dsp:cNvPr id="0" name=""/>
        <dsp:cNvSpPr/>
      </dsp:nvSpPr>
      <dsp:spPr>
        <a:xfrm>
          <a:off x="4477456" y="542176"/>
          <a:ext cx="1990125" cy="19901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6D727-F02C-4193-85B1-9815C310FE6D}">
      <dsp:nvSpPr>
        <dsp:cNvPr id="0" name=""/>
        <dsp:cNvSpPr/>
      </dsp:nvSpPr>
      <dsp:spPr>
        <a:xfrm>
          <a:off x="4901581" y="977012"/>
          <a:ext cx="1141875" cy="114187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89B9AC-578F-4BFB-8E2C-225FD70B1476}">
      <dsp:nvSpPr>
        <dsp:cNvPr id="0" name=""/>
        <dsp:cNvSpPr/>
      </dsp:nvSpPr>
      <dsp:spPr>
        <a:xfrm>
          <a:off x="3841268" y="315217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a:t>Potential Energy</a:t>
          </a:r>
        </a:p>
      </dsp:txBody>
      <dsp:txXfrm>
        <a:off x="3841268" y="3152177"/>
        <a:ext cx="3262500" cy="720000"/>
      </dsp:txXfrm>
    </dsp:sp>
    <dsp:sp modelId="{28576409-C7CC-4D01-997D-3D1AEC5ED36D}">
      <dsp:nvSpPr>
        <dsp:cNvPr id="0" name=""/>
        <dsp:cNvSpPr/>
      </dsp:nvSpPr>
      <dsp:spPr>
        <a:xfrm>
          <a:off x="8310893" y="542176"/>
          <a:ext cx="1990125" cy="199012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2DF0B-244A-492F-8A28-6BC3191CD5DD}">
      <dsp:nvSpPr>
        <dsp:cNvPr id="0" name=""/>
        <dsp:cNvSpPr/>
      </dsp:nvSpPr>
      <dsp:spPr>
        <a:xfrm>
          <a:off x="8735018" y="966301"/>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7A98F3-8B39-4358-998B-A58AF8CE4439}">
      <dsp:nvSpPr>
        <dsp:cNvPr id="0" name=""/>
        <dsp:cNvSpPr/>
      </dsp:nvSpPr>
      <dsp:spPr>
        <a:xfrm>
          <a:off x="7674706" y="315217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a:t>Chemical Energy</a:t>
          </a:r>
        </a:p>
      </dsp:txBody>
      <dsp:txXfrm>
        <a:off x="7674706" y="3152177"/>
        <a:ext cx="32625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D6900-7C2F-4A80-B0C1-9C5FDE9E9AA6}">
      <dsp:nvSpPr>
        <dsp:cNvPr id="0" name=""/>
        <dsp:cNvSpPr/>
      </dsp:nvSpPr>
      <dsp:spPr>
        <a:xfrm>
          <a:off x="0" y="30191"/>
          <a:ext cx="4985657" cy="983384"/>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solidFill>
                <a:schemeClr val="bg1"/>
              </a:solidFill>
            </a:rPr>
            <a:t>White</a:t>
          </a:r>
          <a:r>
            <a:rPr lang="en-US" sz="4100" b="1" kern="1200" dirty="0"/>
            <a:t> </a:t>
          </a:r>
          <a:r>
            <a:rPr lang="en-US" sz="4100" b="1" kern="1200" dirty="0">
              <a:solidFill>
                <a:schemeClr val="bg1"/>
              </a:solidFill>
            </a:rPr>
            <a:t>Arc</a:t>
          </a:r>
          <a:endParaRPr lang="en-US" sz="4100" kern="1200" dirty="0">
            <a:solidFill>
              <a:schemeClr val="bg1"/>
            </a:solidFill>
          </a:endParaRPr>
        </a:p>
      </dsp:txBody>
      <dsp:txXfrm>
        <a:off x="48005" y="78196"/>
        <a:ext cx="4889647" cy="887374"/>
      </dsp:txXfrm>
    </dsp:sp>
    <dsp:sp modelId="{33EC4772-B86A-42BC-BA80-B945F1C2E427}">
      <dsp:nvSpPr>
        <dsp:cNvPr id="0" name=""/>
        <dsp:cNvSpPr/>
      </dsp:nvSpPr>
      <dsp:spPr>
        <a:xfrm>
          <a:off x="0" y="1131656"/>
          <a:ext cx="4985657" cy="98338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solidFill>
                <a:schemeClr val="tx1"/>
              </a:solidFill>
            </a:rPr>
            <a:t>Green Arc</a:t>
          </a:r>
          <a:endParaRPr lang="en-US" sz="4100" kern="1200" dirty="0">
            <a:solidFill>
              <a:schemeClr val="tx1"/>
            </a:solidFill>
          </a:endParaRPr>
        </a:p>
      </dsp:txBody>
      <dsp:txXfrm>
        <a:off x="48005" y="1179661"/>
        <a:ext cx="4889647" cy="887374"/>
      </dsp:txXfrm>
    </dsp:sp>
    <dsp:sp modelId="{2B18A84A-A35B-486F-91E4-E790E0999D8E}">
      <dsp:nvSpPr>
        <dsp:cNvPr id="0" name=""/>
        <dsp:cNvSpPr/>
      </dsp:nvSpPr>
      <dsp:spPr>
        <a:xfrm>
          <a:off x="0" y="2233121"/>
          <a:ext cx="4985657" cy="983384"/>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solidFill>
                <a:schemeClr val="bg1"/>
              </a:solidFill>
            </a:rPr>
            <a:t>Yellow Arc</a:t>
          </a:r>
          <a:endParaRPr lang="en-US" sz="4100" kern="1200" dirty="0">
            <a:solidFill>
              <a:schemeClr val="bg1"/>
            </a:solidFill>
          </a:endParaRPr>
        </a:p>
      </dsp:txBody>
      <dsp:txXfrm>
        <a:off x="48005" y="2281126"/>
        <a:ext cx="4889647" cy="887374"/>
      </dsp:txXfrm>
    </dsp:sp>
    <dsp:sp modelId="{16703B81-AE7D-444E-BF4A-E1D7738CDF6D}">
      <dsp:nvSpPr>
        <dsp:cNvPr id="0" name=""/>
        <dsp:cNvSpPr/>
      </dsp:nvSpPr>
      <dsp:spPr>
        <a:xfrm>
          <a:off x="0" y="3334586"/>
          <a:ext cx="4985657" cy="983384"/>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t>Red Arc</a:t>
          </a:r>
          <a:endParaRPr lang="en-US" sz="4100" kern="1200" dirty="0"/>
        </a:p>
      </dsp:txBody>
      <dsp:txXfrm>
        <a:off x="48005" y="3382591"/>
        <a:ext cx="4889647" cy="8873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18431-8C2A-47D8-B0BF-F95066898D91}">
      <dsp:nvSpPr>
        <dsp:cNvPr id="0" name=""/>
        <dsp:cNvSpPr/>
      </dsp:nvSpPr>
      <dsp:spPr>
        <a:xfrm>
          <a:off x="210210" y="159"/>
          <a:ext cx="2173921" cy="1304353"/>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solidFill>
                <a:schemeClr val="bg1"/>
              </a:solidFill>
              <a:latin typeface="TH SarabunPSK" panose="020B0500040200020003" pitchFamily="34" charset="-34"/>
              <a:cs typeface="TH SarabunPSK" panose="020B0500040200020003" pitchFamily="34" charset="-34"/>
            </a:rPr>
            <a:t>V</a:t>
          </a:r>
          <a:r>
            <a:rPr lang="en-US" sz="3200" b="1" kern="1200" dirty="0">
              <a:solidFill>
                <a:schemeClr val="bg1"/>
              </a:solidFill>
              <a:latin typeface="TH SarabunPSK" panose="020B0500040200020003" pitchFamily="34" charset="-34"/>
              <a:cs typeface="TH SarabunPSK" panose="020B0500040200020003" pitchFamily="34" charset="-34"/>
            </a:rPr>
            <a:t>S0</a:t>
          </a:r>
          <a:endParaRPr lang="en-US" sz="5300" kern="1200" dirty="0">
            <a:solidFill>
              <a:schemeClr val="bg1"/>
            </a:solidFill>
          </a:endParaRPr>
        </a:p>
      </dsp:txBody>
      <dsp:txXfrm>
        <a:off x="210210" y="159"/>
        <a:ext cx="2173921" cy="1304353"/>
      </dsp:txXfrm>
    </dsp:sp>
    <dsp:sp modelId="{B783DBFD-A570-4387-B05F-70CAA28AC01D}">
      <dsp:nvSpPr>
        <dsp:cNvPr id="0" name=""/>
        <dsp:cNvSpPr/>
      </dsp:nvSpPr>
      <dsp:spPr>
        <a:xfrm>
          <a:off x="2601524" y="159"/>
          <a:ext cx="2173921" cy="1304353"/>
        </a:xfrm>
        <a:prstGeom prst="rect">
          <a:avLst/>
        </a:prstGeom>
        <a:solidFill>
          <a:schemeClr val="tx1"/>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solidFill>
                <a:schemeClr val="bg1"/>
              </a:solidFill>
              <a:latin typeface="TH SarabunPSK" panose="020B0500040200020003" pitchFamily="34" charset="-34"/>
              <a:cs typeface="TH SarabunPSK" panose="020B0500040200020003" pitchFamily="34" charset="-34"/>
            </a:rPr>
            <a:t>V</a:t>
          </a:r>
          <a:r>
            <a:rPr lang="en-US" sz="3200" b="1" kern="1200" dirty="0">
              <a:solidFill>
                <a:schemeClr val="bg1"/>
              </a:solidFill>
              <a:latin typeface="TH SarabunPSK" panose="020B0500040200020003" pitchFamily="34" charset="-34"/>
              <a:cs typeface="TH SarabunPSK" panose="020B0500040200020003" pitchFamily="34" charset="-34"/>
            </a:rPr>
            <a:t>S1</a:t>
          </a:r>
          <a:endParaRPr lang="en-US" sz="5300" kern="1200" dirty="0">
            <a:solidFill>
              <a:schemeClr val="bg1"/>
            </a:solidFill>
          </a:endParaRPr>
        </a:p>
      </dsp:txBody>
      <dsp:txXfrm>
        <a:off x="2601524" y="159"/>
        <a:ext cx="2173921" cy="1304353"/>
      </dsp:txXfrm>
    </dsp:sp>
    <dsp:sp modelId="{A25FD04C-500E-4DCE-B81B-5888CD1E5630}">
      <dsp:nvSpPr>
        <dsp:cNvPr id="0" name=""/>
        <dsp:cNvSpPr/>
      </dsp:nvSpPr>
      <dsp:spPr>
        <a:xfrm>
          <a:off x="210210" y="1521904"/>
          <a:ext cx="2173921" cy="1304353"/>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solidFill>
                <a:schemeClr val="bg1"/>
              </a:solidFill>
              <a:latin typeface="TH SarabunPSK" panose="020B0500040200020003" pitchFamily="34" charset="-34"/>
              <a:cs typeface="TH SarabunPSK" panose="020B0500040200020003" pitchFamily="34" charset="-34"/>
            </a:rPr>
            <a:t>V</a:t>
          </a:r>
          <a:r>
            <a:rPr lang="en-US" sz="3200" b="1" kern="1200" dirty="0">
              <a:solidFill>
                <a:schemeClr val="bg1"/>
              </a:solidFill>
              <a:latin typeface="TH SarabunPSK" panose="020B0500040200020003" pitchFamily="34" charset="-34"/>
              <a:cs typeface="TH SarabunPSK" panose="020B0500040200020003" pitchFamily="34" charset="-34"/>
            </a:rPr>
            <a:t>FE</a:t>
          </a:r>
          <a:endParaRPr lang="en-US" sz="5300" kern="1200" dirty="0">
            <a:solidFill>
              <a:schemeClr val="bg1"/>
            </a:solidFill>
          </a:endParaRPr>
        </a:p>
      </dsp:txBody>
      <dsp:txXfrm>
        <a:off x="210210" y="1521904"/>
        <a:ext cx="2173921" cy="1304353"/>
      </dsp:txXfrm>
    </dsp:sp>
    <dsp:sp modelId="{3CA8427E-F77E-4283-A068-E14CAF762F6F}">
      <dsp:nvSpPr>
        <dsp:cNvPr id="0" name=""/>
        <dsp:cNvSpPr/>
      </dsp:nvSpPr>
      <dsp:spPr>
        <a:xfrm>
          <a:off x="2601524" y="1521904"/>
          <a:ext cx="2173921" cy="1304353"/>
        </a:xfrm>
        <a:prstGeom prst="rect">
          <a:avLst/>
        </a:prstGeom>
        <a:solidFill>
          <a:srgbClr val="92D050"/>
        </a:solidFill>
        <a:ln w="5715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solidFill>
                <a:schemeClr val="bg1"/>
              </a:solidFill>
              <a:latin typeface="TH SarabunPSK" panose="020B0500040200020003" pitchFamily="34" charset="-34"/>
              <a:cs typeface="TH SarabunPSK" panose="020B0500040200020003" pitchFamily="34" charset="-34"/>
            </a:rPr>
            <a:t>V</a:t>
          </a:r>
          <a:r>
            <a:rPr lang="en-US" sz="3200" b="1" kern="1200" dirty="0">
              <a:solidFill>
                <a:schemeClr val="bg1"/>
              </a:solidFill>
              <a:latin typeface="TH SarabunPSK" panose="020B0500040200020003" pitchFamily="34" charset="-34"/>
              <a:cs typeface="TH SarabunPSK" panose="020B0500040200020003" pitchFamily="34" charset="-34"/>
            </a:rPr>
            <a:t>N0</a:t>
          </a:r>
          <a:endParaRPr lang="en-US" sz="5300" kern="1200" dirty="0">
            <a:solidFill>
              <a:schemeClr val="bg1"/>
            </a:solidFill>
          </a:endParaRPr>
        </a:p>
      </dsp:txBody>
      <dsp:txXfrm>
        <a:off x="2601524" y="1521904"/>
        <a:ext cx="2173921" cy="1304353"/>
      </dsp:txXfrm>
    </dsp:sp>
    <dsp:sp modelId="{D7B1E99C-FD91-4F64-AAE1-5999FE3F9934}">
      <dsp:nvSpPr>
        <dsp:cNvPr id="0" name=""/>
        <dsp:cNvSpPr/>
      </dsp:nvSpPr>
      <dsp:spPr>
        <a:xfrm>
          <a:off x="1405867" y="3043650"/>
          <a:ext cx="2173921" cy="1304353"/>
        </a:xfrm>
        <a:prstGeom prst="rect">
          <a:avLst/>
        </a:prstGeom>
        <a:solidFill>
          <a:srgbClr val="FF0000"/>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b="1" kern="1200" dirty="0">
              <a:solidFill>
                <a:schemeClr val="bg1"/>
              </a:solidFill>
              <a:latin typeface="TH SarabunPSK" panose="020B0500040200020003" pitchFamily="34" charset="-34"/>
              <a:cs typeface="TH SarabunPSK" panose="020B0500040200020003" pitchFamily="34" charset="-34"/>
            </a:rPr>
            <a:t>V</a:t>
          </a:r>
          <a:r>
            <a:rPr lang="en-US" sz="3200" b="1" kern="1200" dirty="0">
              <a:solidFill>
                <a:schemeClr val="bg1"/>
              </a:solidFill>
              <a:latin typeface="TH SarabunPSK" panose="020B0500040200020003" pitchFamily="34" charset="-34"/>
              <a:cs typeface="TH SarabunPSK" panose="020B0500040200020003" pitchFamily="34" charset="-34"/>
            </a:rPr>
            <a:t>NE</a:t>
          </a:r>
          <a:endParaRPr lang="en-US" sz="5600" b="1" kern="1200" dirty="0">
            <a:solidFill>
              <a:schemeClr val="bg1"/>
            </a:solidFill>
            <a:latin typeface="TH SarabunPSK" panose="020B0500040200020003" pitchFamily="34" charset="-34"/>
            <a:cs typeface="TH SarabunPSK" panose="020B0500040200020003" pitchFamily="34" charset="-34"/>
          </a:endParaRPr>
        </a:p>
      </dsp:txBody>
      <dsp:txXfrm>
        <a:off x="1405867" y="3043650"/>
        <a:ext cx="2173921" cy="13043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066B5-4633-4E3E-A3AC-8ABF099EBBF7}">
      <dsp:nvSpPr>
        <dsp:cNvPr id="0" name=""/>
        <dsp:cNvSpPr/>
      </dsp:nvSpPr>
      <dsp:spPr>
        <a:xfrm>
          <a:off x="6586" y="83301"/>
          <a:ext cx="3125482" cy="6048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00000"/>
            </a:lnSpc>
            <a:spcBef>
              <a:spcPct val="0"/>
            </a:spcBef>
            <a:spcAft>
              <a:spcPct val="35000"/>
            </a:spcAft>
            <a:buNone/>
            <a:defRPr b="1"/>
          </a:pPr>
          <a:r>
            <a:rPr lang="en-US" sz="2100" kern="1200"/>
            <a:t>Environment</a:t>
          </a:r>
        </a:p>
      </dsp:txBody>
      <dsp:txXfrm>
        <a:off x="6586" y="83301"/>
        <a:ext cx="3125482" cy="604800"/>
      </dsp:txXfrm>
    </dsp:sp>
    <dsp:sp modelId="{8CCA4AC6-6F61-40EC-A696-7B3D44A75C8F}">
      <dsp:nvSpPr>
        <dsp:cNvPr id="0" name=""/>
        <dsp:cNvSpPr/>
      </dsp:nvSpPr>
      <dsp:spPr>
        <a:xfrm>
          <a:off x="6586" y="688101"/>
          <a:ext cx="3125482" cy="358764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t>Turbulence</a:t>
          </a:r>
        </a:p>
        <a:p>
          <a:pPr marL="228600" lvl="1" indent="-228600" algn="l" defTabSz="933450">
            <a:lnSpc>
              <a:spcPct val="100000"/>
            </a:lnSpc>
            <a:spcBef>
              <a:spcPct val="0"/>
            </a:spcBef>
            <a:spcAft>
              <a:spcPct val="15000"/>
            </a:spcAft>
            <a:buChar char="•"/>
          </a:pPr>
          <a:r>
            <a:rPr lang="en-US" sz="2100" kern="1200" dirty="0"/>
            <a:t>Thunder Strom</a:t>
          </a:r>
        </a:p>
        <a:p>
          <a:pPr marL="228600" lvl="1" indent="-228600" algn="l" defTabSz="933450">
            <a:lnSpc>
              <a:spcPct val="100000"/>
            </a:lnSpc>
            <a:spcBef>
              <a:spcPct val="0"/>
            </a:spcBef>
            <a:spcAft>
              <a:spcPct val="15000"/>
            </a:spcAft>
            <a:buChar char="•"/>
          </a:pPr>
          <a:r>
            <a:rPr lang="en-US" sz="2100" kern="1200" dirty="0"/>
            <a:t>Windshear</a:t>
          </a:r>
        </a:p>
        <a:p>
          <a:pPr marL="228600" lvl="1" indent="-228600" algn="l" defTabSz="933450">
            <a:lnSpc>
              <a:spcPct val="100000"/>
            </a:lnSpc>
            <a:spcBef>
              <a:spcPct val="0"/>
            </a:spcBef>
            <a:spcAft>
              <a:spcPct val="15000"/>
            </a:spcAft>
            <a:buChar char="•"/>
          </a:pPr>
          <a:r>
            <a:rPr lang="en-US" sz="2100" kern="1200" dirty="0"/>
            <a:t>Microburst</a:t>
          </a:r>
        </a:p>
        <a:p>
          <a:pPr marL="228600" lvl="1" indent="-228600" algn="l" defTabSz="933450">
            <a:lnSpc>
              <a:spcPct val="100000"/>
            </a:lnSpc>
            <a:spcBef>
              <a:spcPct val="0"/>
            </a:spcBef>
            <a:spcAft>
              <a:spcPct val="15000"/>
            </a:spcAft>
            <a:buChar char="•"/>
          </a:pPr>
          <a:r>
            <a:rPr lang="en-US" sz="2100" kern="1200" dirty="0"/>
            <a:t>Airplane Icing</a:t>
          </a:r>
        </a:p>
      </dsp:txBody>
      <dsp:txXfrm>
        <a:off x="6586" y="688101"/>
        <a:ext cx="3125482" cy="3587646"/>
      </dsp:txXfrm>
    </dsp:sp>
    <dsp:sp modelId="{496CFA32-7418-4640-B6D7-997D1C9D3055}">
      <dsp:nvSpPr>
        <dsp:cNvPr id="0" name=""/>
        <dsp:cNvSpPr/>
      </dsp:nvSpPr>
      <dsp:spPr>
        <a:xfrm>
          <a:off x="3597625" y="83301"/>
          <a:ext cx="4113916" cy="6048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00000"/>
            </a:lnSpc>
            <a:spcBef>
              <a:spcPct val="0"/>
            </a:spcBef>
            <a:spcAft>
              <a:spcPct val="35000"/>
            </a:spcAft>
            <a:buNone/>
            <a:defRPr b="1"/>
          </a:pPr>
          <a:r>
            <a:rPr lang="en-US" sz="2100" kern="1200" dirty="0"/>
            <a:t>Pilot-induced</a:t>
          </a:r>
        </a:p>
      </dsp:txBody>
      <dsp:txXfrm>
        <a:off x="3597625" y="83301"/>
        <a:ext cx="4113916" cy="604800"/>
      </dsp:txXfrm>
    </dsp:sp>
    <dsp:sp modelId="{14FCAC6B-DC0B-4AD1-98E2-E18079B8A7FF}">
      <dsp:nvSpPr>
        <dsp:cNvPr id="0" name=""/>
        <dsp:cNvSpPr/>
      </dsp:nvSpPr>
      <dsp:spPr>
        <a:xfrm>
          <a:off x="3569636" y="688101"/>
          <a:ext cx="4169894" cy="358764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t>Instrument Cross Check</a:t>
          </a:r>
        </a:p>
        <a:p>
          <a:pPr marL="228600" lvl="1" indent="-228600" algn="l" defTabSz="933450">
            <a:lnSpc>
              <a:spcPct val="100000"/>
            </a:lnSpc>
            <a:spcBef>
              <a:spcPct val="0"/>
            </a:spcBef>
            <a:spcAft>
              <a:spcPct val="15000"/>
            </a:spcAft>
            <a:buChar char="•"/>
          </a:pPr>
          <a:r>
            <a:rPr lang="en-US" sz="2100" kern="1200" dirty="0"/>
            <a:t>Inattention &amp; Distraction</a:t>
          </a:r>
        </a:p>
        <a:p>
          <a:pPr marL="228600" lvl="1" indent="-228600" algn="l" defTabSz="933450">
            <a:lnSpc>
              <a:spcPct val="100000"/>
            </a:lnSpc>
            <a:spcBef>
              <a:spcPct val="0"/>
            </a:spcBef>
            <a:spcAft>
              <a:spcPct val="15000"/>
            </a:spcAft>
            <a:buChar char="•"/>
          </a:pPr>
          <a:r>
            <a:rPr lang="en-US" sz="2100" kern="1200" dirty="0"/>
            <a:t>Vertigo</a:t>
          </a:r>
        </a:p>
        <a:p>
          <a:pPr marL="228600" lvl="1" indent="-228600" algn="l" defTabSz="933450">
            <a:lnSpc>
              <a:spcPct val="100000"/>
            </a:lnSpc>
            <a:spcBef>
              <a:spcPct val="0"/>
            </a:spcBef>
            <a:spcAft>
              <a:spcPct val="15000"/>
            </a:spcAft>
            <a:buChar char="•"/>
          </a:pPr>
          <a:r>
            <a:rPr lang="en-US" sz="2100" kern="1200" dirty="0"/>
            <a:t>Somatotropic Illusion</a:t>
          </a:r>
        </a:p>
        <a:p>
          <a:pPr marL="228600" lvl="1" indent="-228600" algn="l" defTabSz="933450">
            <a:lnSpc>
              <a:spcPct val="100000"/>
            </a:lnSpc>
            <a:spcBef>
              <a:spcPct val="0"/>
            </a:spcBef>
            <a:spcAft>
              <a:spcPct val="15000"/>
            </a:spcAft>
            <a:buChar char="•"/>
          </a:pPr>
          <a:r>
            <a:rPr lang="en-US" sz="2100" kern="1200" dirty="0"/>
            <a:t>Pilot Technica</a:t>
          </a:r>
        </a:p>
        <a:p>
          <a:pPr marL="228600" lvl="1" indent="-228600" algn="l" defTabSz="933450">
            <a:lnSpc>
              <a:spcPct val="100000"/>
            </a:lnSpc>
            <a:spcBef>
              <a:spcPct val="0"/>
            </a:spcBef>
            <a:spcAft>
              <a:spcPct val="15000"/>
            </a:spcAft>
            <a:buChar char="•"/>
          </a:pPr>
          <a:r>
            <a:rPr lang="en-US" sz="2100" kern="1200" dirty="0"/>
            <a:t>Pilot Incapacitation</a:t>
          </a:r>
        </a:p>
        <a:p>
          <a:pPr marL="228600" lvl="1" indent="-228600" algn="l" defTabSz="933450">
            <a:lnSpc>
              <a:spcPct val="100000"/>
            </a:lnSpc>
            <a:spcBef>
              <a:spcPct val="0"/>
            </a:spcBef>
            <a:spcAft>
              <a:spcPct val="15000"/>
            </a:spcAft>
            <a:buChar char="•"/>
          </a:pPr>
          <a:r>
            <a:rPr lang="en-US" sz="2100" kern="1200" dirty="0"/>
            <a:t>Improper use of airplane</a:t>
          </a:r>
        </a:p>
      </dsp:txBody>
      <dsp:txXfrm>
        <a:off x="3569636" y="688101"/>
        <a:ext cx="4169894" cy="3587646"/>
      </dsp:txXfrm>
    </dsp:sp>
    <dsp:sp modelId="{F9C9ABE6-5333-4928-A489-3094461CD4F9}">
      <dsp:nvSpPr>
        <dsp:cNvPr id="0" name=""/>
        <dsp:cNvSpPr/>
      </dsp:nvSpPr>
      <dsp:spPr>
        <a:xfrm>
          <a:off x="8177098" y="83301"/>
          <a:ext cx="3125482" cy="6048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00000"/>
            </a:lnSpc>
            <a:spcBef>
              <a:spcPct val="0"/>
            </a:spcBef>
            <a:spcAft>
              <a:spcPct val="35000"/>
            </a:spcAft>
            <a:buNone/>
            <a:defRPr b="1"/>
          </a:pPr>
          <a:r>
            <a:rPr lang="en-US" sz="2100" kern="1200"/>
            <a:t>Mechanical </a:t>
          </a:r>
        </a:p>
      </dsp:txBody>
      <dsp:txXfrm>
        <a:off x="8177098" y="83301"/>
        <a:ext cx="3125482" cy="604800"/>
      </dsp:txXfrm>
    </dsp:sp>
    <dsp:sp modelId="{CEABB65C-6A25-4A32-9564-1F472C6A0C35}">
      <dsp:nvSpPr>
        <dsp:cNvPr id="0" name=""/>
        <dsp:cNvSpPr/>
      </dsp:nvSpPr>
      <dsp:spPr>
        <a:xfrm>
          <a:off x="8177098" y="688101"/>
          <a:ext cx="3125482" cy="358764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t>Flight Instrument</a:t>
          </a:r>
        </a:p>
        <a:p>
          <a:pPr marL="228600" lvl="1" indent="-228600" algn="l" defTabSz="933450">
            <a:lnSpc>
              <a:spcPct val="100000"/>
            </a:lnSpc>
            <a:spcBef>
              <a:spcPct val="0"/>
            </a:spcBef>
            <a:spcAft>
              <a:spcPct val="15000"/>
            </a:spcAft>
            <a:buChar char="•"/>
          </a:pPr>
          <a:r>
            <a:rPr lang="en-US" sz="2100" kern="1200" dirty="0"/>
            <a:t>Auto flight Systems</a:t>
          </a:r>
        </a:p>
        <a:p>
          <a:pPr marL="228600" lvl="1" indent="-228600" algn="l" defTabSz="933450">
            <a:lnSpc>
              <a:spcPct val="100000"/>
            </a:lnSpc>
            <a:spcBef>
              <a:spcPct val="0"/>
            </a:spcBef>
            <a:spcAft>
              <a:spcPct val="15000"/>
            </a:spcAft>
            <a:buChar char="•"/>
          </a:pPr>
          <a:r>
            <a:rPr lang="en-US" sz="2100" kern="1200" dirty="0"/>
            <a:t>Flight Control Anomalies</a:t>
          </a:r>
        </a:p>
      </dsp:txBody>
      <dsp:txXfrm>
        <a:off x="8177098" y="688101"/>
        <a:ext cx="3125482" cy="35876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1F7B-4241-45A2-BEE3-D2F622D6A172}">
      <dsp:nvSpPr>
        <dsp:cNvPr id="0" name=""/>
        <dsp:cNvSpPr/>
      </dsp:nvSpPr>
      <dsp:spPr>
        <a:xfrm>
          <a:off x="0" y="249436"/>
          <a:ext cx="2978263" cy="105534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UNLOAD</a:t>
          </a:r>
        </a:p>
      </dsp:txBody>
      <dsp:txXfrm>
        <a:off x="51517" y="300953"/>
        <a:ext cx="2875229" cy="952306"/>
      </dsp:txXfrm>
    </dsp:sp>
    <dsp:sp modelId="{BC61DFA1-0B06-4EC2-A3D9-FBD179EC6246}">
      <dsp:nvSpPr>
        <dsp:cNvPr id="0" name=""/>
        <dsp:cNvSpPr/>
      </dsp:nvSpPr>
      <dsp:spPr>
        <a:xfrm>
          <a:off x="0" y="1431496"/>
          <a:ext cx="2978263" cy="105534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ROLL</a:t>
          </a:r>
        </a:p>
      </dsp:txBody>
      <dsp:txXfrm>
        <a:off x="51517" y="1483013"/>
        <a:ext cx="2875229" cy="952306"/>
      </dsp:txXfrm>
    </dsp:sp>
    <dsp:sp modelId="{7B81AE2D-E22B-4363-9B53-ED57C5FCEA25}">
      <dsp:nvSpPr>
        <dsp:cNvPr id="0" name=""/>
        <dsp:cNvSpPr/>
      </dsp:nvSpPr>
      <dsp:spPr>
        <a:xfrm>
          <a:off x="0" y="2613556"/>
          <a:ext cx="2978263" cy="10553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THRUST</a:t>
          </a:r>
        </a:p>
      </dsp:txBody>
      <dsp:txXfrm>
        <a:off x="51517" y="2665073"/>
        <a:ext cx="2875229" cy="952306"/>
      </dsp:txXfrm>
    </dsp:sp>
    <dsp:sp modelId="{6C14F19B-15C9-4C47-A53E-E75F20446BB0}">
      <dsp:nvSpPr>
        <dsp:cNvPr id="0" name=""/>
        <dsp:cNvSpPr/>
      </dsp:nvSpPr>
      <dsp:spPr>
        <a:xfrm>
          <a:off x="0" y="3795617"/>
          <a:ext cx="2978263" cy="10553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STABILIZE</a:t>
          </a:r>
        </a:p>
      </dsp:txBody>
      <dsp:txXfrm>
        <a:off x="51517" y="3847134"/>
        <a:ext cx="2875229" cy="9523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DEF06-1AB0-4C6E-88EB-286F0A233A78}" type="datetimeFigureOut">
              <a:rPr lang="en-US" smtClean="0"/>
              <a:t>5/26/2026</a:t>
            </a:fld>
            <a:endParaRPr lang="en-US"/>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E64C3-1B6F-4834-9139-A0EC93B8E6D5}" type="slidenum">
              <a:rPr lang="en-US" smtClean="0"/>
              <a:t>‹#›</a:t>
            </a:fld>
            <a:endParaRPr lang="en-US"/>
          </a:p>
        </p:txBody>
      </p:sp>
    </p:spTree>
    <p:extLst>
      <p:ext uri="{BB962C8B-B14F-4D97-AF65-F5344CB8AC3E}">
        <p14:creationId xmlns:p14="http://schemas.microsoft.com/office/powerpoint/2010/main" val="109275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en-US"/>
              <a:t>เนื้อหาที่สร้างโดย AI อาจไม่ถูกต้อง
---
การฝึก UPRT หรือ Upset Prevention and Recovery Training เป็นการฝึกที่สำคัญเพื่อช่วยนักบินในการป้องกันและฟื้นฟูจากสถานการณ์ Upset ที่อาจเกิดขึ้นในระหว่างการบิน การฝึกนี้มีบทบาทสำคัญอย่างยิ่งต่อความปลอดภัยในอุตสาหกรรมการบิน
แหล่งที่มาของรูปภาพ: ไลบรารีเนื้อหาของ Microsoft 365
</a:t>
            </a:r>
          </a:p>
        </p:txBody>
      </p:sp>
      <p:sp>
        <p:nvSpPr>
          <p:cNvPr id="4" name="ตัวแทนหมายเลขสไลด์ 3"/>
          <p:cNvSpPr>
            <a:spLocks noGrp="1"/>
          </p:cNvSpPr>
          <p:nvPr>
            <p:ph type="sldNum" sz="quarter" idx="5"/>
          </p:nvPr>
        </p:nvSpPr>
        <p:spPr/>
        <p:txBody>
          <a:bodyPr/>
          <a:lstStyle/>
          <a:p>
            <a:fld id="{E74D8BBC-97F3-4D64-8131-064601397402}" type="slidenum">
              <a:rPr lang="en-US" smtClean="0"/>
              <a:t>1</a:t>
            </a:fld>
            <a:endParaRPr lang="en-US"/>
          </a:p>
        </p:txBody>
      </p:sp>
    </p:spTree>
    <p:extLst>
      <p:ext uri="{BB962C8B-B14F-4D97-AF65-F5344CB8AC3E}">
        <p14:creationId xmlns:p14="http://schemas.microsoft.com/office/powerpoint/2010/main" val="367947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en-US"/>
              <a:t>
---
ในนําเสนอนี้ เราจะพูดถึงนิยามและองค์ประกอบของ UPRT ปัจจัยและสาเหตุของสถานการณ์ Upset เป้าหมายของการฝึก และหลักการสำคัญในการแก้ไขสถานการณ์ Upset เพื่อให้เกิดความเข้าใจและการนำไปใช้จริงอย่างมีประสิทธิภาพ
แหล่งที่มาของรูปภาพ: ไลบรารีเนื้อหาของ Microsoft 365
</a:t>
            </a:r>
          </a:p>
        </p:txBody>
      </p:sp>
      <p:sp>
        <p:nvSpPr>
          <p:cNvPr id="4" name="ตัวแทนหมายเลขสไลด์ 3"/>
          <p:cNvSpPr>
            <a:spLocks noGrp="1"/>
          </p:cNvSpPr>
          <p:nvPr>
            <p:ph type="sldNum" sz="quarter" idx="5"/>
          </p:nvPr>
        </p:nvSpPr>
        <p:spPr/>
        <p:txBody>
          <a:bodyPr/>
          <a:lstStyle/>
          <a:p>
            <a:fld id="{E74D8BBC-97F3-4D64-8131-064601397402}" type="slidenum">
              <a:rPr lang="en-US" smtClean="0"/>
              <a:t>2</a:t>
            </a:fld>
            <a:endParaRPr lang="en-US"/>
          </a:p>
        </p:txBody>
      </p:sp>
    </p:spTree>
    <p:extLst>
      <p:ext uri="{BB962C8B-B14F-4D97-AF65-F5344CB8AC3E}">
        <p14:creationId xmlns:p14="http://schemas.microsoft.com/office/powerpoint/2010/main" val="300142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en-US"/>
              <a:t>เราจะทบทวนความหมายของ UPRT และบทบาทของมันในอุตสาหกรรมการบิน พร้อมทั้งศึกษานิยามและคำจำกัดความ 4 ข้อของสถานการณ์ Upset และตัวอย่างเหตุการณ์จริงที่สอดคล้องกับนิยามดังกล่าว</a:t>
            </a:r>
          </a:p>
        </p:txBody>
      </p:sp>
      <p:sp>
        <p:nvSpPr>
          <p:cNvPr id="4" name="ตัวแทนหมายเลขสไลด์ 3"/>
          <p:cNvSpPr>
            <a:spLocks noGrp="1"/>
          </p:cNvSpPr>
          <p:nvPr>
            <p:ph type="sldNum" sz="quarter" idx="5"/>
          </p:nvPr>
        </p:nvSpPr>
        <p:spPr/>
        <p:txBody>
          <a:bodyPr/>
          <a:lstStyle/>
          <a:p>
            <a:fld id="{E74D8BBC-97F3-4D64-8131-064601397402}" type="slidenum">
              <a:rPr lang="en-US" smtClean="0"/>
              <a:t>3</a:t>
            </a:fld>
            <a:endParaRPr lang="en-US"/>
          </a:p>
        </p:txBody>
      </p:sp>
    </p:spTree>
    <p:extLst>
      <p:ext uri="{BB962C8B-B14F-4D97-AF65-F5344CB8AC3E}">
        <p14:creationId xmlns:p14="http://schemas.microsoft.com/office/powerpoint/2010/main" val="99278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en-US"/>
              <a:t>
---
นิยามของ Upset ประกอบด้วย 4 ข้อหลัก ได้แก่ การเอียงเกิน 25 องศา, การเปลี่ยนมุม pitch อย่างรวดเร็วเกิน 10 องศา, ความเร็วที่อยู่นอกช่วงปกติ และการควบคุมที่ไม่เหมาะสม การเข้าใจนิยามนี้ช่วยให้นักบินรับรู้และเตรียมพร้อมรับมือได้ดีขึ้น
แหล่งที่มาของรูปภาพ: ไลบรารีเนื้อหาของ Microsoft 365
</a:t>
            </a:r>
          </a:p>
        </p:txBody>
      </p:sp>
      <p:sp>
        <p:nvSpPr>
          <p:cNvPr id="4" name="ตัวแทนหมายเลขสไลด์ 3"/>
          <p:cNvSpPr>
            <a:spLocks noGrp="1"/>
          </p:cNvSpPr>
          <p:nvPr>
            <p:ph type="sldNum" sz="quarter" idx="5"/>
          </p:nvPr>
        </p:nvSpPr>
        <p:spPr/>
        <p:txBody>
          <a:bodyPr/>
          <a:lstStyle/>
          <a:p>
            <a:fld id="{E74D8BBC-97F3-4D64-8131-064601397402}" type="slidenum">
              <a:rPr lang="en-US" smtClean="0"/>
              <a:t>11</a:t>
            </a:fld>
            <a:endParaRPr lang="en-US"/>
          </a:p>
        </p:txBody>
      </p:sp>
    </p:spTree>
    <p:extLst>
      <p:ext uri="{BB962C8B-B14F-4D97-AF65-F5344CB8AC3E}">
        <p14:creationId xmlns:p14="http://schemas.microsoft.com/office/powerpoint/2010/main" val="160672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12775-C37F-46B6-AB2C-086C508F3E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083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12775-C37F-46B6-AB2C-086C508F3E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8366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2ABBC-F6F9-D6C1-5FE3-4B0EB50D2E00}"/>
            </a:ext>
          </a:extLst>
        </p:cNvPr>
        <p:cNvGrpSpPr/>
        <p:nvPr/>
      </p:nvGrpSpPr>
      <p:grpSpPr>
        <a:xfrm>
          <a:off x="0" y="0"/>
          <a:ext cx="0" cy="0"/>
          <a:chOff x="0" y="0"/>
          <a:chExt cx="0" cy="0"/>
        </a:xfrm>
      </p:grpSpPr>
      <p:sp>
        <p:nvSpPr>
          <p:cNvPr id="2" name="ตัวแทนรูปบนสไลด์ 1">
            <a:extLst>
              <a:ext uri="{FF2B5EF4-FFF2-40B4-BE49-F238E27FC236}">
                <a16:creationId xmlns:a16="http://schemas.microsoft.com/office/drawing/2014/main" id="{F6F10B8C-1DA6-B97D-43F7-50519E924EC7}"/>
              </a:ext>
            </a:extLst>
          </p:cNvPr>
          <p:cNvSpPr>
            <a:spLocks noGrp="1" noRot="1" noChangeAspect="1"/>
          </p:cNvSpPr>
          <p:nvPr>
            <p:ph type="sldImg"/>
          </p:nvPr>
        </p:nvSpPr>
        <p:spPr/>
      </p:sp>
      <p:sp>
        <p:nvSpPr>
          <p:cNvPr id="3" name="ตัวแทนบันทึกย่อ 2">
            <a:extLst>
              <a:ext uri="{FF2B5EF4-FFF2-40B4-BE49-F238E27FC236}">
                <a16:creationId xmlns:a16="http://schemas.microsoft.com/office/drawing/2014/main" id="{3273EFDD-48ED-B945-5DE2-E17E265CF3F0}"/>
              </a:ext>
            </a:extLst>
          </p:cNvPr>
          <p:cNvSpPr>
            <a:spLocks noGrp="1"/>
          </p:cNvSpPr>
          <p:nvPr>
            <p:ph type="body" idx="1"/>
          </p:nvPr>
        </p:nvSpPr>
        <p:spPr/>
        <p:txBody>
          <a:bodyPr/>
          <a:lstStyle/>
          <a:p>
            <a:r>
              <a:rPr lang="en-US"/>
              <a:t>
---
นิยามของ Upset ประกอบด้วย 4 ข้อหลัก ได้แก่ การเอียงเกิน 25 องศา, การเปลี่ยนมุม pitch อย่างรวดเร็วเกิน 10 องศา, ความเร็วที่อยู่นอกช่วงปกติ และการควบคุมที่ไม่เหมาะสม การเข้าใจนิยามนี้ช่วยให้นักบินรับรู้และเตรียมพร้อมรับมือได้ดีขึ้น
แหล่งที่มาของรูปภาพ: ไลบรารีเนื้อหาของ Microsoft 365
</a:t>
            </a:r>
          </a:p>
        </p:txBody>
      </p:sp>
      <p:sp>
        <p:nvSpPr>
          <p:cNvPr id="4" name="ตัวแทนหมายเลขสไลด์ 3">
            <a:extLst>
              <a:ext uri="{FF2B5EF4-FFF2-40B4-BE49-F238E27FC236}">
                <a16:creationId xmlns:a16="http://schemas.microsoft.com/office/drawing/2014/main" id="{58D7A1E9-DA1D-C18B-9A01-6427597983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D8BBC-97F3-4D64-8131-0646013974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118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24" name="Shape 224"/>
          <p:cNvSpPr>
            <a:spLocks noGrp="1"/>
          </p:cNvSpPr>
          <p:nvPr>
            <p:ph type="body" sz="quarter" idx="1"/>
          </p:nvPr>
        </p:nvSpPr>
        <p:spPr>
          <a:prstGeom prst="rect">
            <a:avLst/>
          </a:prstGeom>
        </p:spPr>
        <p:txBody>
          <a:bodyPr/>
          <a:lstStyle/>
          <a:p>
            <a:pPr lvl="0">
              <a:defRPr sz="1800"/>
            </a:pPr>
            <a:endParaRPr sz="2200" dirty="0"/>
          </a:p>
        </p:txBody>
      </p:sp>
    </p:spTree>
    <p:extLst>
      <p:ext uri="{BB962C8B-B14F-4D97-AF65-F5344CB8AC3E}">
        <p14:creationId xmlns:p14="http://schemas.microsoft.com/office/powerpoint/2010/main" val="276408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4F9E64C3-1B6F-4834-9139-A0EC93B8E6D5}" type="slidenum">
              <a:rPr lang="en-US" smtClean="0"/>
              <a:t>114</a:t>
            </a:fld>
            <a:endParaRPr lang="en-US"/>
          </a:p>
        </p:txBody>
      </p:sp>
    </p:spTree>
    <p:extLst>
      <p:ext uri="{BB962C8B-B14F-4D97-AF65-F5344CB8AC3E}">
        <p14:creationId xmlns:p14="http://schemas.microsoft.com/office/powerpoint/2010/main" val="2406075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7" name="Date Placeholder 6"/>
          <p:cNvSpPr>
            <a:spLocks noGrp="1"/>
          </p:cNvSpPr>
          <p:nvPr>
            <p:ph type="dt" sz="half" idx="10"/>
          </p:nvPr>
        </p:nvSpPr>
        <p:spPr/>
        <p:txBody>
          <a:bodyPr/>
          <a:lstStyle/>
          <a:p>
            <a:fld id="{8684BBAF-6FF1-42D6-830D-B692375834CA}" type="datetimeFigureOut">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398159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รูปภาพพาโนราม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8684BBAF-6FF1-42D6-830D-B692375834CA}"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397035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ชื่อและ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th-TH"/>
              <a:t>คลิกเพื่อแก้ไขสไตล์ชื่อเรื่องต้นแบบ</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8684BBAF-6FF1-42D6-830D-B692375834CA}"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3970653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คำอ้างอิงพร้อม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th-TH"/>
              <a:t>คลิกเพื่อแก้ไขสไตล์ชื่อเรื่องต้นแบบ</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8684BBAF-6FF1-42D6-830D-B692375834CA}"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9492C-D0C5-47C5-9957-309190543374}"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43031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นามบัตร">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th-TH"/>
              <a:t>คลิกเพื่อแก้ไขสไตล์ชื่อเรื่องต้นแบบ</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8684BBAF-6FF1-42D6-830D-B692375834CA}"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3281007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คอลัมน์">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th-TH"/>
              <a:t>คลิกเพื่อแก้ไขสไตล์ชื่อเรื่องต้นแบบ</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3" name="Date Placeholder 2"/>
          <p:cNvSpPr>
            <a:spLocks noGrp="1"/>
          </p:cNvSpPr>
          <p:nvPr>
            <p:ph type="dt" sz="half" idx="10"/>
          </p:nvPr>
        </p:nvSpPr>
        <p:spPr/>
        <p:txBody>
          <a:bodyPr/>
          <a:lstStyle/>
          <a:p>
            <a:fld id="{8684BBAF-6FF1-42D6-830D-B692375834CA}"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47442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คอลัมน์รูปภาพ 3 รูป">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th-TH"/>
              <a:t>คลิกเพื่อแก้ไขสไตล์ชื่อเรื่องต้นแบบ</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3" name="Date Placeholder 2"/>
          <p:cNvSpPr>
            <a:spLocks noGrp="1"/>
          </p:cNvSpPr>
          <p:nvPr>
            <p:ph type="dt" sz="half" idx="10"/>
          </p:nvPr>
        </p:nvSpPr>
        <p:spPr/>
        <p:txBody>
          <a:bodyPr/>
          <a:lstStyle/>
          <a:p>
            <a:fld id="{8684BBAF-6FF1-42D6-830D-B692375834CA}"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1497379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8684BBAF-6FF1-42D6-830D-B692375834CA}"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2123689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8684BBAF-6FF1-42D6-830D-B692375834CA}"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314361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7" name="Date Placeholder 6"/>
          <p:cNvSpPr>
            <a:spLocks noGrp="1"/>
          </p:cNvSpPr>
          <p:nvPr>
            <p:ph type="dt" sz="half" idx="10"/>
          </p:nvPr>
        </p:nvSpPr>
        <p:spPr/>
        <p:txBody>
          <a:bodyPr/>
          <a:lstStyle/>
          <a:p>
            <a:fld id="{0BDC4764-F656-4735-9820-9886F8DF1D6A}" type="datetime1">
              <a:rPr lang="en-US" smtClean="0"/>
              <a:t>5/26/2026</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2951032370"/>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0BDC4764-F656-4735-9820-9886F8DF1D6A}" type="datetime1">
              <a:rPr lang="en-US" smtClean="0"/>
              <a:t>5/26/2026</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3778231337"/>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8684BBAF-6FF1-42D6-830D-B692375834CA}"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108269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th-TH"/>
              <a:t>คลิกเพื่อแก้ไขสไตล์ชื่อเรื่องต้นแบบ</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0BDC4764-F656-4735-9820-9886F8DF1D6A}" type="datetime1">
              <a:rPr lang="en-US" smtClean="0"/>
              <a:t>5/26/2026</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328509321"/>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0BDC4764-F656-4735-9820-9886F8DF1D6A}" type="datetime1">
              <a:rPr lang="en-US" smtClean="0"/>
              <a:t>5/26/2026</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510087087"/>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1120000" y="2505075"/>
            <a:ext cx="5025216"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6" name="Content Placeholder 5"/>
          <p:cNvSpPr>
            <a:spLocks noGrp="1"/>
          </p:cNvSpPr>
          <p:nvPr>
            <p:ph sz="quarter" idx="4"/>
          </p:nvPr>
        </p:nvSpPr>
        <p:spPr>
          <a:xfrm>
            <a:off x="6319840" y="2505075"/>
            <a:ext cx="5035548"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0BDC4764-F656-4735-9820-9886F8DF1D6A}" type="datetime1">
              <a:rPr lang="en-US" smtClean="0"/>
              <a:t>5/26/2026</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525688474"/>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0BDC4764-F656-4735-9820-9886F8DF1D6A}" type="datetime1">
              <a:rPr lang="en-US" smtClean="0"/>
              <a:t>5/26/2026</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650718211"/>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C4764-F656-4735-9820-9886F8DF1D6A}" type="datetime1">
              <a:rPr lang="en-US" smtClean="0"/>
              <a:t>5/26/2026</a:t>
            </a:fld>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3228882236"/>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0BDC4764-F656-4735-9820-9886F8DF1D6A}" type="datetime1">
              <a:rPr lang="en-US" smtClean="0"/>
              <a:t>5/26/2026</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229292389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0BDC4764-F656-4735-9820-9886F8DF1D6A}" type="datetime1">
              <a:rPr lang="en-US" smtClean="0"/>
              <a:t>5/26/2026</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2939637303"/>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รูปภาพพาโนราม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0BDC4764-F656-4735-9820-9886F8DF1D6A}" type="datetime1">
              <a:rPr lang="en-US" smtClean="0"/>
              <a:t>5/26/2026</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3175426869"/>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ชื่อและ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th-TH"/>
              <a:t>คลิกเพื่อแก้ไขสไตล์ชื่อเรื่องต้นแบบ</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0BDC4764-F656-4735-9820-9886F8DF1D6A}" type="datetime1">
              <a:rPr lang="en-US" smtClean="0"/>
              <a:t>5/26/2026</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2428704157"/>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คำอ้างอิงพร้อม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th-TH"/>
              <a:t>คลิกเพื่อแก้ไขสไตล์ชื่อเรื่องต้นแบบ</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0BDC4764-F656-4735-9820-9886F8DF1D6A}" type="datetime1">
              <a:rPr lang="en-US" smtClean="0"/>
              <a:t>5/26/2026</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68AC1EC-23E2-4F0E-A5A4-674EC8DB954E}"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87082076"/>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th-TH"/>
              <a:t>คลิกเพื่อแก้ไขสไตล์ชื่อเรื่องต้นแบบ</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8684BBAF-6FF1-42D6-830D-B692375834CA}"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4136928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นามบัตร">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th-TH"/>
              <a:t>คลิกเพื่อแก้ไขสไตล์ชื่อเรื่องต้นแบบ</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0BDC4764-F656-4735-9820-9886F8DF1D6A}" type="datetime1">
              <a:rPr lang="en-US" smtClean="0"/>
              <a:t>5/26/2026</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411979048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คอลัมน์">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th-TH"/>
              <a:t>คลิกเพื่อแก้ไขสไตล์ชื่อเรื่องต้นแบบ</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3" name="Date Placeholder 2"/>
          <p:cNvSpPr>
            <a:spLocks noGrp="1"/>
          </p:cNvSpPr>
          <p:nvPr>
            <p:ph type="dt" sz="half" idx="10"/>
          </p:nvPr>
        </p:nvSpPr>
        <p:spPr/>
        <p:txBody>
          <a:bodyPr/>
          <a:lstStyle/>
          <a:p>
            <a:fld id="{0BDC4764-F656-4735-9820-9886F8DF1D6A}" type="datetime1">
              <a:rPr lang="en-US" smtClean="0"/>
              <a:t>5/26/2026</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3345146873"/>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คอลัมน์รูปภาพ 3 รูป">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th-TH"/>
              <a:t>คลิกเพื่อแก้ไขสไตล์ชื่อเรื่องต้นแบบ</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3" name="Date Placeholder 2"/>
          <p:cNvSpPr>
            <a:spLocks noGrp="1"/>
          </p:cNvSpPr>
          <p:nvPr>
            <p:ph type="dt" sz="half" idx="10"/>
          </p:nvPr>
        </p:nvSpPr>
        <p:spPr/>
        <p:txBody>
          <a:bodyPr/>
          <a:lstStyle/>
          <a:p>
            <a:fld id="{0BDC4764-F656-4735-9820-9886F8DF1D6A}" type="datetime1">
              <a:rPr lang="en-US" smtClean="0"/>
              <a:t>5/26/2026</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2652211776"/>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0BDC4764-F656-4735-9820-9886F8DF1D6A}" type="datetime1">
              <a:rPr lang="en-US" smtClean="0"/>
              <a:t>5/26/2026</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1293599510"/>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0BDC4764-F656-4735-9820-9886F8DF1D6A}" type="datetime1">
              <a:rPr lang="en-US" smtClean="0"/>
              <a:t>5/26/2026</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C68AC1EC-23E2-4F0E-A5A4-674EC8DB954E}" type="slidenum">
              <a:rPr lang="en-US" smtClean="0"/>
              <a:pPr/>
              <a:t>‹#›</a:t>
            </a:fld>
            <a:endParaRPr lang="en-US"/>
          </a:p>
        </p:txBody>
      </p:sp>
    </p:spTree>
    <p:extLst>
      <p:ext uri="{BB962C8B-B14F-4D97-AF65-F5344CB8AC3E}">
        <p14:creationId xmlns:p14="http://schemas.microsoft.com/office/powerpoint/2010/main" val="4230624469"/>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7" name="Date Placeholder 6"/>
          <p:cNvSpPr>
            <a:spLocks noGrp="1"/>
          </p:cNvSpPr>
          <p:nvPr>
            <p:ph type="dt" sz="half" idx="10"/>
          </p:nvPr>
        </p:nvSpPr>
        <p:spPr/>
        <p:txBody>
          <a:bodyPr/>
          <a:lstStyle/>
          <a:p>
            <a:fld id="{67F45AC6-C491-4585-A584-9CE2AF7D5500}" type="datetime1">
              <a:rPr lang="en-US" smtClean="0"/>
              <a:t>5/26/2026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64530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5/26/2026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2838920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th-TH"/>
              <a:t>คลิกเพื่อแก้ไขสไตล์ชื่อเรื่องต้นแบบ</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5/26/2026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9457448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67F45AC6-C491-4585-A584-9CE2AF7D5500}" type="datetime1">
              <a:rPr lang="en-US" smtClean="0"/>
              <a:t>5/26/2026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6771726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1120000" y="2505075"/>
            <a:ext cx="5025216"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6" name="Content Placeholder 5"/>
          <p:cNvSpPr>
            <a:spLocks noGrp="1"/>
          </p:cNvSpPr>
          <p:nvPr>
            <p:ph sz="quarter" idx="4"/>
          </p:nvPr>
        </p:nvSpPr>
        <p:spPr>
          <a:xfrm>
            <a:off x="6319840" y="2505075"/>
            <a:ext cx="5035548"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67F45AC6-C491-4585-A584-9CE2AF7D5500}" type="datetime1">
              <a:rPr lang="en-US" smtClean="0"/>
              <a:t>5/26/2026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5698838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8684BBAF-6FF1-42D6-830D-B692375834CA}"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2693471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67F45AC6-C491-4585-A584-9CE2AF7D5500}" type="datetime1">
              <a:rPr lang="en-US" smtClean="0"/>
              <a:t>5/26/2026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61514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45AC6-C491-4585-A584-9CE2AF7D5500}" type="datetime1">
              <a:rPr lang="en-US" smtClean="0"/>
              <a:t>5/26/2026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13078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7F45AC6-C491-4585-A584-9CE2AF7D5500}" type="datetime1">
              <a:rPr lang="en-US" smtClean="0"/>
              <a:t>5/26/2026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7606805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7F45AC6-C491-4585-A584-9CE2AF7D5500}" type="datetime1">
              <a:rPr lang="en-US" smtClean="0"/>
              <a:t>5/26/2026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88274664"/>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รูปภาพพาโนราม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7F45AC6-C491-4585-A584-9CE2AF7D5500}" type="datetime1">
              <a:rPr lang="en-US" smtClean="0"/>
              <a:t>5/26/2026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7801712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ชื่อและ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th-TH"/>
              <a:t>คลิกเพื่อแก้ไขสไตล์ชื่อเรื่องต้นแบบ</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7F45AC6-C491-4585-A584-9CE2AF7D5500}" type="datetime1">
              <a:rPr lang="en-US" smtClean="0"/>
              <a:t>5/26/2026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5312103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คำอ้างอิงพร้อม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th-TH"/>
              <a:t>คลิกเพื่อแก้ไขสไตล์ชื่อเรื่องต้นแบบ</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7F45AC6-C491-4585-A584-9CE2AF7D5500}" type="datetime1">
              <a:rPr lang="en-US" smtClean="0"/>
              <a:t>5/26/2026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58343455"/>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นามบัตร">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th-TH"/>
              <a:t>คลิกเพื่อแก้ไขสไตล์ชื่อเรื่องต้นแบบ</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7F45AC6-C491-4585-A584-9CE2AF7D5500}" type="datetime1">
              <a:rPr lang="en-US" smtClean="0"/>
              <a:t>5/26/2026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796346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คอลัมน์">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th-TH"/>
              <a:t>คลิกเพื่อแก้ไขสไตล์ชื่อเรื่องต้นแบบ</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3" name="Date Placeholder 2"/>
          <p:cNvSpPr>
            <a:spLocks noGrp="1"/>
          </p:cNvSpPr>
          <p:nvPr>
            <p:ph type="dt" sz="half" idx="10"/>
          </p:nvPr>
        </p:nvSpPr>
        <p:spPr/>
        <p:txBody>
          <a:bodyPr/>
          <a:lstStyle/>
          <a:p>
            <a:fld id="{67F45AC6-C491-4585-A584-9CE2AF7D5500}" type="datetime1">
              <a:rPr lang="en-US" smtClean="0"/>
              <a:t>5/26/2026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846633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คอลัมน์รูปภาพ 3 รูป">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th-TH"/>
              <a:t>คลิกเพื่อแก้ไขสไตล์ชื่อเรื่องต้นแบบ</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3" name="Date Placeholder 2"/>
          <p:cNvSpPr>
            <a:spLocks noGrp="1"/>
          </p:cNvSpPr>
          <p:nvPr>
            <p:ph type="dt" sz="half" idx="10"/>
          </p:nvPr>
        </p:nvSpPr>
        <p:spPr/>
        <p:txBody>
          <a:bodyPr/>
          <a:lstStyle/>
          <a:p>
            <a:fld id="{67F45AC6-C491-4585-A584-9CE2AF7D5500}" type="datetime1">
              <a:rPr lang="en-US" smtClean="0"/>
              <a:t>5/26/2026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88430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1120000" y="2505075"/>
            <a:ext cx="5025216"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th-TH"/>
              <a:t>คลิกเพื่อแก้ไขสไตล์ของข้อความต้นแบบ</a:t>
            </a:r>
          </a:p>
        </p:txBody>
      </p:sp>
      <p:sp>
        <p:nvSpPr>
          <p:cNvPr id="6" name="Content Placeholder 5"/>
          <p:cNvSpPr>
            <a:spLocks noGrp="1"/>
          </p:cNvSpPr>
          <p:nvPr>
            <p:ph sz="quarter" idx="4"/>
          </p:nvPr>
        </p:nvSpPr>
        <p:spPr>
          <a:xfrm>
            <a:off x="6319840" y="2505075"/>
            <a:ext cx="5035548"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8684BBAF-6FF1-42D6-830D-B692375834CA}" type="datetimeFigureOut">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1867292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5/26/2026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3788873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5/26/2026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494312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8684BBAF-6FF1-42D6-830D-B692375834CA}"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45453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4BBAF-6FF1-42D6-830D-B692375834CA}" type="datetimeFigureOut">
              <a:rPr lang="en-US" smtClean="0"/>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331892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8684BBAF-6FF1-42D6-830D-B692375834CA}"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235956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8684BBAF-6FF1-42D6-830D-B692375834CA}"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9492C-D0C5-47C5-9957-309190543374}" type="slidenum">
              <a:rPr lang="en-US" smtClean="0"/>
              <a:t>‹#›</a:t>
            </a:fld>
            <a:endParaRPr lang="en-US"/>
          </a:p>
        </p:txBody>
      </p:sp>
    </p:spTree>
    <p:extLst>
      <p:ext uri="{BB962C8B-B14F-4D97-AF65-F5344CB8AC3E}">
        <p14:creationId xmlns:p14="http://schemas.microsoft.com/office/powerpoint/2010/main" val="35292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684BBAF-6FF1-42D6-830D-B692375834CA}" type="datetimeFigureOut">
              <a:rPr lang="en-US" smtClean="0"/>
              <a:t>5/26/2026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DA9492C-D0C5-47C5-9957-309190543374}" type="slidenum">
              <a:rPr lang="en-US" smtClean="0"/>
              <a:t>‹#›</a:t>
            </a:fld>
            <a:endParaRPr lang="en-US"/>
          </a:p>
        </p:txBody>
      </p:sp>
    </p:spTree>
    <p:extLst>
      <p:ext uri="{BB962C8B-B14F-4D97-AF65-F5344CB8AC3E}">
        <p14:creationId xmlns:p14="http://schemas.microsoft.com/office/powerpoint/2010/main" val="237293082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BDC4764-F656-4735-9820-9886F8DF1D6A}" type="datetime1">
              <a:rPr lang="en-US" smtClean="0"/>
              <a:t>5/26/2026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Sample 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68AC1EC-23E2-4F0E-A5A4-674EC8DB954E}" type="slidenum">
              <a:rPr lang="en-US" smtClean="0"/>
              <a:pPr/>
              <a:t>‹#›</a:t>
            </a:fld>
            <a:endParaRPr lang="en-US"/>
          </a:p>
        </p:txBody>
      </p:sp>
    </p:spTree>
    <p:extLst>
      <p:ext uri="{BB962C8B-B14F-4D97-AF65-F5344CB8AC3E}">
        <p14:creationId xmlns:p14="http://schemas.microsoft.com/office/powerpoint/2010/main" val="7696205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7F45AC6-C491-4585-A584-9CE2AF7D5500}" type="datetime1">
              <a:rPr lang="en-US" smtClean="0"/>
              <a:t>5/26/2026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26866068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1.png"/><Relationship Id="rId1" Type="http://schemas.openxmlformats.org/officeDocument/2006/relationships/slideLayout" Target="../slideLayouts/slideLayout36.xml"/><Relationship Id="rId4" Type="http://schemas.openxmlformats.org/officeDocument/2006/relationships/image" Target="../media/image82.tmp"/></Relationships>
</file>

<file path=ppt/slides/_rels/slide104.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2" Type="http://schemas.openxmlformats.org/officeDocument/2006/relationships/image" Target="../media/image84.tmp"/><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tmp"/><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image" Target="../media/image89.tmp"/><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92.tmp"/><Relationship Id="rId4" Type="http://schemas.openxmlformats.org/officeDocument/2006/relationships/image" Target="../media/image91.tmp"/></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3.png"/><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4.JPG"/><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6.xml"/><Relationship Id="rId4" Type="http://schemas.openxmlformats.org/officeDocument/2006/relationships/image" Target="../media/image28.tm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mp"/><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tmp"/><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19.xml"/><Relationship Id="rId5" Type="http://schemas.openxmlformats.org/officeDocument/2006/relationships/image" Target="../media/image51.tmp"/><Relationship Id="rId4" Type="http://schemas.openxmlformats.org/officeDocument/2006/relationships/image" Target="../media/image50.tmp"/></Relationships>
</file>

<file path=ppt/slides/_rels/slide46.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19.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tmp"/><Relationship Id="rId4" Type="http://schemas.openxmlformats.org/officeDocument/2006/relationships/image" Target="../media/image7.jpeg"/></Relationships>
</file>

<file path=ppt/slides/_rels/slide69.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1.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รูปภาพ 3" descr="ภาพระยะใกล้ของแผงควบคุมของเครื่องบินที่บินในเวลากลางคืน">
            <a:extLst>
              <a:ext uri="{FF2B5EF4-FFF2-40B4-BE49-F238E27FC236}">
                <a16:creationId xmlns:a16="http://schemas.microsoft.com/office/drawing/2014/main" id="{2262DDE5-6192-4043-A442-2B432BC6FEC0}"/>
              </a:ext>
            </a:extLst>
          </p:cNvPr>
          <p:cNvPicPr>
            <a:picLocks noChangeAspect="1"/>
          </p:cNvPicPr>
          <p:nvPr/>
        </p:nvPicPr>
        <p:blipFill>
          <a:blip r:embed="rId3"/>
          <a:srcRect l="9091" t="15188" b="8204"/>
          <a:stretch>
            <a:fillRect/>
          </a:stretch>
        </p:blipFill>
        <p:spPr>
          <a:xfrm>
            <a:off x="20" y="10"/>
            <a:ext cx="12191980" cy="6857990"/>
          </a:xfrm>
          <a:prstGeom prst="rect">
            <a:avLst/>
          </a:prstGeom>
        </p:spPr>
      </p:pic>
      <p:sp>
        <p:nvSpPr>
          <p:cNvPr id="2" name="ชื่อเรื่อง 1">
            <a:extLst>
              <a:ext uri="{FF2B5EF4-FFF2-40B4-BE49-F238E27FC236}">
                <a16:creationId xmlns:a16="http://schemas.microsoft.com/office/drawing/2014/main" id="{E0644D87-6DD5-B241-AD81-AEA231CF5A7F}"/>
              </a:ext>
            </a:extLst>
          </p:cNvPr>
          <p:cNvSpPr>
            <a:spLocks noGrp="1"/>
          </p:cNvSpPr>
          <p:nvPr>
            <p:ph type="ctrTitle"/>
          </p:nvPr>
        </p:nvSpPr>
        <p:spPr>
          <a:xfrm>
            <a:off x="346025" y="4913115"/>
            <a:ext cx="12322629" cy="1554480"/>
          </a:xfrm>
        </p:spPr>
        <p:txBody>
          <a:bodyPr anchor="b">
            <a:noAutofit/>
          </a:bodyPr>
          <a:lstStyle/>
          <a:p>
            <a:pPr algn="l"/>
            <a:br>
              <a:rPr lang="en-US" sz="5400" dirty="0"/>
            </a:br>
            <a:r>
              <a:rPr lang="en-US" sz="5400" dirty="0"/>
              <a:t>Upset Prevention and Recovery Training </a:t>
            </a:r>
          </a:p>
        </p:txBody>
      </p:sp>
      <p:sp>
        <p:nvSpPr>
          <p:cNvPr id="7" name="ชื่อเรื่อง 1">
            <a:extLst>
              <a:ext uri="{FF2B5EF4-FFF2-40B4-BE49-F238E27FC236}">
                <a16:creationId xmlns:a16="http://schemas.microsoft.com/office/drawing/2014/main" id="{D112216C-175C-1345-D50C-1619C33CC687}"/>
              </a:ext>
            </a:extLst>
          </p:cNvPr>
          <p:cNvSpPr txBox="1">
            <a:spLocks/>
          </p:cNvSpPr>
          <p:nvPr/>
        </p:nvSpPr>
        <p:spPr>
          <a:xfrm>
            <a:off x="181791" y="4320541"/>
            <a:ext cx="4180115" cy="1554480"/>
          </a:xfrm>
          <a:prstGeom prst="rect">
            <a:avLst/>
          </a:prstGeom>
        </p:spPr>
        <p:txBody>
          <a:bodyPr vert="horz" lIns="91440" tIns="45720" rIns="91440" bIns="45720" rtlCol="0" anchor="b">
            <a:normAutofit fontScale="30000" lnSpcReduction="2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3300" dirty="0"/>
              <a:t>UPRT</a:t>
            </a:r>
            <a:r>
              <a:rPr lang="th-TH" sz="5200" dirty="0"/>
              <a:t> </a:t>
            </a:r>
            <a:br>
              <a:rPr lang="en-US" sz="5200" dirty="0"/>
            </a:br>
            <a:endParaRPr lang="en-US" sz="5200" dirty="0"/>
          </a:p>
        </p:txBody>
      </p:sp>
      <p:sp>
        <p:nvSpPr>
          <p:cNvPr id="10" name="กล่องข้อความ 9">
            <a:extLst>
              <a:ext uri="{FF2B5EF4-FFF2-40B4-BE49-F238E27FC236}">
                <a16:creationId xmlns:a16="http://schemas.microsoft.com/office/drawing/2014/main" id="{0F75465A-AEB8-919A-B468-BF8009ACA75C}"/>
              </a:ext>
            </a:extLst>
          </p:cNvPr>
          <p:cNvSpPr txBox="1"/>
          <p:nvPr/>
        </p:nvSpPr>
        <p:spPr>
          <a:xfrm>
            <a:off x="8396748" y="6499204"/>
            <a:ext cx="3941229" cy="369332"/>
          </a:xfrm>
          <a:prstGeom prst="rect">
            <a:avLst/>
          </a:prstGeom>
          <a:noFill/>
        </p:spPr>
        <p:txBody>
          <a:bodyPr wrap="square" rtlCol="0">
            <a:spAutoFit/>
          </a:bodyPr>
          <a:lstStyle/>
          <a:p>
            <a:r>
              <a:rPr lang="en-US" dirty="0">
                <a:solidFill>
                  <a:srgbClr val="FF0000"/>
                </a:solidFill>
              </a:rPr>
              <a:t>Created By </a:t>
            </a:r>
            <a:r>
              <a:rPr lang="en-US" dirty="0" err="1">
                <a:solidFill>
                  <a:srgbClr val="FF0000"/>
                </a:solidFill>
              </a:rPr>
              <a:t>Sqn.Ldr</a:t>
            </a:r>
            <a:r>
              <a:rPr lang="en-US" dirty="0">
                <a:solidFill>
                  <a:srgbClr val="FF0000"/>
                </a:solidFill>
              </a:rPr>
              <a:t>.</a:t>
            </a:r>
            <a:r>
              <a:rPr lang="th-TH" dirty="0">
                <a:solidFill>
                  <a:srgbClr val="FF0000"/>
                </a:solidFill>
              </a:rPr>
              <a:t> </a:t>
            </a:r>
            <a:r>
              <a:rPr lang="en-US" dirty="0" err="1">
                <a:solidFill>
                  <a:srgbClr val="FF0000"/>
                </a:solidFill>
              </a:rPr>
              <a:t>Sattapon</a:t>
            </a:r>
            <a:r>
              <a:rPr lang="en-US" dirty="0">
                <a:solidFill>
                  <a:srgbClr val="FF0000"/>
                </a:solidFill>
              </a:rPr>
              <a:t> </a:t>
            </a:r>
            <a:r>
              <a:rPr lang="en-US" dirty="0" err="1">
                <a:solidFill>
                  <a:srgbClr val="FF0000"/>
                </a:solidFill>
              </a:rPr>
              <a:t>Arunsri</a:t>
            </a:r>
            <a:endParaRPr lang="en-US" dirty="0">
              <a:solidFill>
                <a:srgbClr val="FF0000"/>
              </a:solidFill>
            </a:endParaRPr>
          </a:p>
        </p:txBody>
      </p:sp>
    </p:spTree>
    <p:extLst>
      <p:ext uri="{BB962C8B-B14F-4D97-AF65-F5344CB8AC3E}">
        <p14:creationId xmlns:p14="http://schemas.microsoft.com/office/powerpoint/2010/main" val="13890464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9B5807-FCEC-C666-235D-9B1E58BE5B9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E5B5514-6182-60F0-E6B2-670AFE17390F}"/>
              </a:ext>
            </a:extLst>
          </p:cNvPr>
          <p:cNvSpPr>
            <a:spLocks noGrp="1"/>
          </p:cNvSpPr>
          <p:nvPr>
            <p:ph type="title"/>
          </p:nvPr>
        </p:nvSpPr>
        <p:spPr>
          <a:xfrm>
            <a:off x="413657" y="365125"/>
            <a:ext cx="10940143" cy="1325563"/>
          </a:xfrm>
        </p:spPr>
        <p:txBody>
          <a:bodyPr>
            <a:normAutofit/>
          </a:bodyPr>
          <a:lstStyle/>
          <a:p>
            <a:r>
              <a:rPr lang="en-US" dirty="0"/>
              <a:t>UPRT</a:t>
            </a:r>
          </a:p>
        </p:txBody>
      </p:sp>
      <p:sp>
        <p:nvSpPr>
          <p:cNvPr id="3" name="ตัวแทนเนื้อหา 2">
            <a:extLst>
              <a:ext uri="{FF2B5EF4-FFF2-40B4-BE49-F238E27FC236}">
                <a16:creationId xmlns:a16="http://schemas.microsoft.com/office/drawing/2014/main" id="{0713959F-2468-6727-6DA2-10FA09E3FFAB}"/>
              </a:ext>
            </a:extLst>
          </p:cNvPr>
          <p:cNvSpPr>
            <a:spLocks noGrp="1"/>
          </p:cNvSpPr>
          <p:nvPr>
            <p:ph idx="1"/>
          </p:nvPr>
        </p:nvSpPr>
        <p:spPr>
          <a:xfrm>
            <a:off x="337457" y="1825625"/>
            <a:ext cx="7141029" cy="4351338"/>
          </a:xfrm>
        </p:spPr>
        <p:txBody>
          <a:bodyPr>
            <a:normAutofit/>
          </a:bodyPr>
          <a:lstStyle/>
          <a:p>
            <a:r>
              <a:rPr lang="en-US" dirty="0"/>
              <a:t>“An airplane in an unintended or uncontrolled state, in which its pitch attitude is greater than 25° nose-up, 10° nose-down, or bank angle greater than 45°; or any flight condition that is outside the normal flight envelope.”</a:t>
            </a:r>
          </a:p>
          <a:p>
            <a:r>
              <a:rPr lang="en-US" dirty="0"/>
              <a:t>(“</a:t>
            </a:r>
            <a:r>
              <a:rPr lang="th-TH" dirty="0"/>
              <a:t>เครื่องบินอยู่ในสภาวะที่ไม่ได้ตั้งใจหรือไม่ได้ควบคุม โดยมีมุม </a:t>
            </a:r>
            <a:r>
              <a:rPr lang="en-US" dirty="0"/>
              <a:t>Pitch </a:t>
            </a:r>
            <a:r>
              <a:rPr lang="th-TH" dirty="0"/>
              <a:t>มากกว่า 25° </a:t>
            </a:r>
            <a:r>
              <a:rPr lang="en-US" dirty="0"/>
              <a:t>Nose-Up, 10° Nose-Down </a:t>
            </a:r>
            <a:r>
              <a:rPr lang="th-TH" dirty="0"/>
              <a:t>หรือมีมุม </a:t>
            </a:r>
            <a:r>
              <a:rPr lang="en-US" dirty="0"/>
              <a:t>Bank Angle </a:t>
            </a:r>
            <a:r>
              <a:rPr lang="th-TH" dirty="0"/>
              <a:t>มากกว่า 45° หรืออยู่ในสภาวะที่อยู่นอก </a:t>
            </a:r>
            <a:r>
              <a:rPr lang="en-US" dirty="0"/>
              <a:t>Flight Envelope </a:t>
            </a:r>
            <a:r>
              <a:rPr lang="th-TH" dirty="0"/>
              <a:t>ปกติ”)</a:t>
            </a:r>
            <a:endParaRPr lang="en-US" dirty="0"/>
          </a:p>
        </p:txBody>
      </p:sp>
      <p:sp>
        <p:nvSpPr>
          <p:cNvPr id="6" name="กล่องข้อความ 5">
            <a:extLst>
              <a:ext uri="{FF2B5EF4-FFF2-40B4-BE49-F238E27FC236}">
                <a16:creationId xmlns:a16="http://schemas.microsoft.com/office/drawing/2014/main" id="{9A7D08CE-67A8-8B4D-E5DC-E434F6C9FFA8}"/>
              </a:ext>
            </a:extLst>
          </p:cNvPr>
          <p:cNvSpPr txBox="1"/>
          <p:nvPr/>
        </p:nvSpPr>
        <p:spPr>
          <a:xfrm>
            <a:off x="8174650" y="5082720"/>
            <a:ext cx="39193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FAA (Federal Aviation Administration)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รูปภาพ 6" descr="รูปภาพประกอบด้วย สัญลักษณ์, เครื่องหมาย, เครื่องหมายการค้า, ข้อความ&#10;&#10;เนื้อหาที่สร้างโดย AI อาจไม่ถูกต้อง">
            <a:extLst>
              <a:ext uri="{FF2B5EF4-FFF2-40B4-BE49-F238E27FC236}">
                <a16:creationId xmlns:a16="http://schemas.microsoft.com/office/drawing/2014/main" id="{9E80DBDB-F4C0-E181-68BF-66B68F7F2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4649" y="1484218"/>
            <a:ext cx="3603694" cy="3598502"/>
          </a:xfrm>
          <a:prstGeom prst="rect">
            <a:avLst/>
          </a:prstGeom>
        </p:spPr>
      </p:pic>
    </p:spTree>
    <p:extLst>
      <p:ext uri="{BB962C8B-B14F-4D97-AF65-F5344CB8AC3E}">
        <p14:creationId xmlns:p14="http://schemas.microsoft.com/office/powerpoint/2010/main" val="41970931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539700-2953-C83E-300B-EBED035291C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E404C85-AE90-F12E-460B-2C99FED3F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4" name="Rectangle 13">
            <a:extLst>
              <a:ext uri="{FF2B5EF4-FFF2-40B4-BE49-F238E27FC236}">
                <a16:creationId xmlns:a16="http://schemas.microsoft.com/office/drawing/2014/main" id="{D5566ADE-A260-8AC5-C6F1-68D7F684C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744F741F-3E11-4327-D515-E148232E6E54}"/>
              </a:ext>
            </a:extLst>
          </p:cNvPr>
          <p:cNvSpPr>
            <a:spLocks noGrp="1"/>
          </p:cNvSpPr>
          <p:nvPr>
            <p:ph type="title"/>
          </p:nvPr>
        </p:nvSpPr>
        <p:spPr>
          <a:xfrm>
            <a:off x="8368174" y="240697"/>
            <a:ext cx="3429000" cy="1622744"/>
          </a:xfrm>
        </p:spPr>
        <p:txBody>
          <a:bodyPr anchor="b">
            <a:normAutofit/>
          </a:bodyPr>
          <a:lstStyle/>
          <a:p>
            <a:r>
              <a:rPr lang="en-US" sz="3600" b="1" dirty="0">
                <a:solidFill>
                  <a:schemeClr val="tx1"/>
                </a:solidFill>
                <a:cs typeface="TH SarabunPSK" panose="020B0500040200020003" pitchFamily="34" charset="-34"/>
              </a:rPr>
              <a:t>Spin Procedures</a:t>
            </a:r>
            <a:br>
              <a:rPr lang="en-US" sz="3600" b="1" dirty="0">
                <a:solidFill>
                  <a:schemeClr val="tx1"/>
                </a:solidFill>
                <a:latin typeface="TH SarabunPSK" panose="020B0500040200020003" pitchFamily="34" charset="-34"/>
                <a:cs typeface="TH SarabunPSK" panose="020B0500040200020003" pitchFamily="34" charset="-34"/>
              </a:rPr>
            </a:br>
            <a:endParaRPr lang="en-US" sz="3600" dirty="0">
              <a:solidFill>
                <a:schemeClr val="tx1"/>
              </a:solidFill>
            </a:endParaRPr>
          </a:p>
        </p:txBody>
      </p:sp>
      <p:sp>
        <p:nvSpPr>
          <p:cNvPr id="3" name="ตัวแทนเนื้อหา 2">
            <a:extLst>
              <a:ext uri="{FF2B5EF4-FFF2-40B4-BE49-F238E27FC236}">
                <a16:creationId xmlns:a16="http://schemas.microsoft.com/office/drawing/2014/main" id="{9E8B0771-FD18-6972-94BA-BE3CF0EFE3EA}"/>
              </a:ext>
            </a:extLst>
          </p:cNvPr>
          <p:cNvSpPr>
            <a:spLocks noGrp="1"/>
          </p:cNvSpPr>
          <p:nvPr>
            <p:ph idx="1"/>
          </p:nvPr>
        </p:nvSpPr>
        <p:spPr>
          <a:xfrm>
            <a:off x="8129872" y="1349829"/>
            <a:ext cx="3866185" cy="5267474"/>
          </a:xfrm>
        </p:spPr>
        <p:txBody>
          <a:bodyPr>
            <a:noAutofit/>
          </a:bodyPr>
          <a:lstStyle/>
          <a:p>
            <a:pPr algn="thaiDist"/>
            <a:r>
              <a:rPr lang="en-US" b="1" dirty="0">
                <a:latin typeface="+mj-lt"/>
                <a:cs typeface="TH SarabunPSK" panose="020B0500040200020003" pitchFamily="34" charset="-34"/>
              </a:rPr>
              <a:t>Developed Phase </a:t>
            </a:r>
          </a:p>
          <a:p>
            <a:pPr algn="thaiDist"/>
            <a:r>
              <a:rPr lang="en-US" sz="2000" dirty="0">
                <a:latin typeface="+mj-lt"/>
                <a:cs typeface="TH SarabunPSK" panose="020B0500040200020003" pitchFamily="34" charset="-34"/>
              </a:rPr>
              <a:t>The developed phase occurs when the airplane’s angular rotation rate, airspeed, and vertical speed are stabilized in a flightpath that is nearly vertical. In the developed phase, aerodynamic forces and inertial forces are in balance, and the airplane’s attitude, angles, and self-sustaining motions about the vertical axis are constant or repetitive, or nearly so.</a:t>
            </a:r>
            <a:endParaRPr lang="en-US" sz="2400" dirty="0">
              <a:latin typeface="+mj-lt"/>
              <a:cs typeface="TH SarabunPSK" panose="020B0500040200020003" pitchFamily="34" charset="-34"/>
            </a:endParaRPr>
          </a:p>
        </p:txBody>
      </p:sp>
      <p:pic>
        <p:nvPicPr>
          <p:cNvPr id="4" name="รูปภาพ 3">
            <a:extLst>
              <a:ext uri="{FF2B5EF4-FFF2-40B4-BE49-F238E27FC236}">
                <a16:creationId xmlns:a16="http://schemas.microsoft.com/office/drawing/2014/main" id="{67C014A7-A24D-D475-0EAD-A42066691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9" y="936116"/>
            <a:ext cx="7828090" cy="5270804"/>
          </a:xfrm>
          <a:prstGeom prst="rect">
            <a:avLst/>
          </a:prstGeom>
        </p:spPr>
      </p:pic>
      <p:sp>
        <p:nvSpPr>
          <p:cNvPr id="5" name="สี่เหลี่ยมผืนผ้า: มุมมน 4">
            <a:extLst>
              <a:ext uri="{FF2B5EF4-FFF2-40B4-BE49-F238E27FC236}">
                <a16:creationId xmlns:a16="http://schemas.microsoft.com/office/drawing/2014/main" id="{BBF2B461-4745-0123-D143-EC14198C5CBC}"/>
              </a:ext>
            </a:extLst>
          </p:cNvPr>
          <p:cNvSpPr/>
          <p:nvPr/>
        </p:nvSpPr>
        <p:spPr>
          <a:xfrm>
            <a:off x="5036418" y="2423017"/>
            <a:ext cx="2897512" cy="1253934"/>
          </a:xfrm>
          <a:prstGeom prst="roundRect">
            <a:avLst/>
          </a:prstGeom>
          <a:noFill/>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461639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69457B-4702-3226-1B35-CADC16275C4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FE90D87-3E97-102E-7796-4DA788124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4" name="Rectangle 13">
            <a:extLst>
              <a:ext uri="{FF2B5EF4-FFF2-40B4-BE49-F238E27FC236}">
                <a16:creationId xmlns:a16="http://schemas.microsoft.com/office/drawing/2014/main" id="{D74073C8-2FDD-F3CC-AFE7-5E22ADA7B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22B753CD-B4DE-7D09-F62F-9B6F4D87D9DB}"/>
              </a:ext>
            </a:extLst>
          </p:cNvPr>
          <p:cNvSpPr>
            <a:spLocks noGrp="1"/>
          </p:cNvSpPr>
          <p:nvPr>
            <p:ph type="title"/>
          </p:nvPr>
        </p:nvSpPr>
        <p:spPr>
          <a:xfrm>
            <a:off x="8368174" y="240697"/>
            <a:ext cx="3429000" cy="1622744"/>
          </a:xfrm>
        </p:spPr>
        <p:txBody>
          <a:bodyPr anchor="b">
            <a:normAutofit/>
          </a:bodyPr>
          <a:lstStyle/>
          <a:p>
            <a:r>
              <a:rPr lang="en-US" sz="3600" b="1" dirty="0">
                <a:solidFill>
                  <a:schemeClr val="tx1"/>
                </a:solidFill>
                <a:cs typeface="TH SarabunPSK" panose="020B0500040200020003" pitchFamily="34" charset="-34"/>
              </a:rPr>
              <a:t>Spin Procedures</a:t>
            </a:r>
            <a:br>
              <a:rPr lang="en-US" sz="3600" b="1" dirty="0">
                <a:solidFill>
                  <a:schemeClr val="tx1"/>
                </a:solidFill>
                <a:latin typeface="TH SarabunPSK" panose="020B0500040200020003" pitchFamily="34" charset="-34"/>
                <a:cs typeface="TH SarabunPSK" panose="020B0500040200020003" pitchFamily="34" charset="-34"/>
              </a:rPr>
            </a:br>
            <a:endParaRPr lang="en-US" sz="3600" dirty="0">
              <a:solidFill>
                <a:schemeClr val="tx1"/>
              </a:solidFill>
            </a:endParaRPr>
          </a:p>
        </p:txBody>
      </p:sp>
      <p:sp>
        <p:nvSpPr>
          <p:cNvPr id="3" name="ตัวแทนเนื้อหา 2">
            <a:extLst>
              <a:ext uri="{FF2B5EF4-FFF2-40B4-BE49-F238E27FC236}">
                <a16:creationId xmlns:a16="http://schemas.microsoft.com/office/drawing/2014/main" id="{445739AF-F387-448B-D8C0-7E470D847994}"/>
              </a:ext>
            </a:extLst>
          </p:cNvPr>
          <p:cNvSpPr>
            <a:spLocks noGrp="1"/>
          </p:cNvSpPr>
          <p:nvPr>
            <p:ph idx="1"/>
          </p:nvPr>
        </p:nvSpPr>
        <p:spPr>
          <a:xfrm>
            <a:off x="8129872" y="1349829"/>
            <a:ext cx="3866185" cy="5267474"/>
          </a:xfrm>
        </p:spPr>
        <p:txBody>
          <a:bodyPr>
            <a:noAutofit/>
          </a:bodyPr>
          <a:lstStyle/>
          <a:p>
            <a:pPr algn="thaiDist"/>
            <a:r>
              <a:rPr lang="en-US" sz="3600" b="1" dirty="0">
                <a:latin typeface="+mj-lt"/>
                <a:cs typeface="TH SarabunPSK" panose="020B0500040200020003" pitchFamily="34" charset="-34"/>
              </a:rPr>
              <a:t>Recovery Phase </a:t>
            </a:r>
          </a:p>
          <a:p>
            <a:r>
              <a:rPr lang="en-US" sz="2000" dirty="0">
                <a:latin typeface="+mj-lt"/>
                <a:cs typeface="TH SarabunPSK" panose="020B0500040200020003" pitchFamily="34" charset="-34"/>
              </a:rPr>
              <a:t>The recovery phase occurs when rotation ceases and the AOA of the wings is decreased below the critical AOA. This phase may last for as little as a quarter turn or up to several turns depending upon the airplane and the type of spin. To recover, the pilot applies control inputs to disrupt the spin equilibrium by stopping the rotation and </a:t>
            </a:r>
            <a:r>
              <a:rPr lang="en-US" sz="2000" dirty="0" err="1">
                <a:latin typeface="+mj-lt"/>
                <a:cs typeface="TH SarabunPSK" panose="020B0500040200020003" pitchFamily="34" charset="-34"/>
              </a:rPr>
              <a:t>unstalling</a:t>
            </a:r>
            <a:r>
              <a:rPr lang="en-US" sz="2000" dirty="0">
                <a:latin typeface="+mj-lt"/>
                <a:cs typeface="TH SarabunPSK" panose="020B0500040200020003" pitchFamily="34" charset="-34"/>
              </a:rPr>
              <a:t> the wing. To accomplish spin recovery, the pilot should always follow the manufacturer’s recommended procedures. </a:t>
            </a:r>
          </a:p>
        </p:txBody>
      </p:sp>
      <p:pic>
        <p:nvPicPr>
          <p:cNvPr id="4" name="รูปภาพ 3">
            <a:extLst>
              <a:ext uri="{FF2B5EF4-FFF2-40B4-BE49-F238E27FC236}">
                <a16:creationId xmlns:a16="http://schemas.microsoft.com/office/drawing/2014/main" id="{FFE0B78D-158C-6733-781C-989E9564B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9" y="936116"/>
            <a:ext cx="7828090" cy="5270804"/>
          </a:xfrm>
          <a:prstGeom prst="rect">
            <a:avLst/>
          </a:prstGeom>
        </p:spPr>
      </p:pic>
      <p:sp>
        <p:nvSpPr>
          <p:cNvPr id="5" name="สี่เหลี่ยมผืนผ้า: มุมมน 4">
            <a:extLst>
              <a:ext uri="{FF2B5EF4-FFF2-40B4-BE49-F238E27FC236}">
                <a16:creationId xmlns:a16="http://schemas.microsoft.com/office/drawing/2014/main" id="{59BC7022-AF54-7E46-6755-B383FA5C4000}"/>
              </a:ext>
            </a:extLst>
          </p:cNvPr>
          <p:cNvSpPr/>
          <p:nvPr/>
        </p:nvSpPr>
        <p:spPr>
          <a:xfrm>
            <a:off x="5036418" y="3983566"/>
            <a:ext cx="2897512" cy="1253934"/>
          </a:xfrm>
          <a:prstGeom prst="roundRect">
            <a:avLst/>
          </a:prstGeom>
          <a:noFill/>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323897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4CDF-6625-95BE-FD77-E85192C92A6C}"/>
            </a:ext>
          </a:extLst>
        </p:cNvPr>
        <p:cNvGrpSpPr/>
        <p:nvPr/>
      </p:nvGrpSpPr>
      <p:grpSpPr>
        <a:xfrm>
          <a:off x="0" y="0"/>
          <a:ext cx="0" cy="0"/>
          <a:chOff x="0" y="0"/>
          <a:chExt cx="0" cy="0"/>
        </a:xfrm>
      </p:grpSpPr>
      <p:sp>
        <p:nvSpPr>
          <p:cNvPr id="7" name="ชื่อเรื่อง 6">
            <a:extLst>
              <a:ext uri="{FF2B5EF4-FFF2-40B4-BE49-F238E27FC236}">
                <a16:creationId xmlns:a16="http://schemas.microsoft.com/office/drawing/2014/main" id="{A057CECA-3347-9BDA-99FF-FFEDAAD803DC}"/>
              </a:ext>
            </a:extLst>
          </p:cNvPr>
          <p:cNvSpPr>
            <a:spLocks noGrp="1"/>
          </p:cNvSpPr>
          <p:nvPr>
            <p:ph type="title"/>
          </p:nvPr>
        </p:nvSpPr>
        <p:spPr>
          <a:xfrm>
            <a:off x="0" y="0"/>
            <a:ext cx="12192000" cy="1325563"/>
          </a:xfrm>
        </p:spPr>
        <p:txBody>
          <a:bodyPr>
            <a:normAutofit/>
          </a:bodyPr>
          <a:lstStyle/>
          <a:p>
            <a:pPr algn="ctr"/>
            <a:r>
              <a:rPr lang="en-US" b="1" dirty="0">
                <a:latin typeface="TH SarabunPSK" panose="020B0500040200020003" pitchFamily="34" charset="-34"/>
                <a:cs typeface="TH SarabunPSK" panose="020B0500040200020003" pitchFamily="34" charset="-34"/>
              </a:rPr>
              <a:t>Spin Procedures</a:t>
            </a:r>
          </a:p>
        </p:txBody>
      </p:sp>
      <p:pic>
        <p:nvPicPr>
          <p:cNvPr id="6" name="รูปภาพ 5">
            <a:extLst>
              <a:ext uri="{FF2B5EF4-FFF2-40B4-BE49-F238E27FC236}">
                <a16:creationId xmlns:a16="http://schemas.microsoft.com/office/drawing/2014/main" id="{FB7BF1F9-CA05-4DF0-989E-62596CC78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2674"/>
            <a:ext cx="12192000" cy="4363454"/>
          </a:xfrm>
          <a:prstGeom prst="rect">
            <a:avLst/>
          </a:prstGeom>
        </p:spPr>
      </p:pic>
    </p:spTree>
    <p:extLst>
      <p:ext uri="{BB962C8B-B14F-4D97-AF65-F5344CB8AC3E}">
        <p14:creationId xmlns:p14="http://schemas.microsoft.com/office/powerpoint/2010/main" val="7022490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ตัวแทนเนื้อหา 7" descr="รูปภาพประกอบด้วย ข้อความ, ภาพหน้าจอ, ตัวอักษร&#10;&#10;เนื้อหาที่สร้างโดย AI อาจไม่ถูกต้อง">
            <a:extLst>
              <a:ext uri="{FF2B5EF4-FFF2-40B4-BE49-F238E27FC236}">
                <a16:creationId xmlns:a16="http://schemas.microsoft.com/office/drawing/2014/main" id="{1D97ECE5-11BC-1AEC-7C9F-C402654D4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328" y="943649"/>
            <a:ext cx="3566479" cy="4970702"/>
          </a:xfrm>
          <a:prstGeom prst="rect">
            <a:avLst/>
          </a:prstGeom>
          <a:ln w="190500" cap="flat" cmpd="thinThick">
            <a:solidFill>
              <a:srgbClr val="FFFFFF"/>
            </a:solidFill>
            <a:prstDash val="solid"/>
            <a:round/>
          </a:ln>
        </p:spPr>
      </p:pic>
      <p:pic>
        <p:nvPicPr>
          <p:cNvPr id="7" name="รูปภาพ 6" descr="รูปภาพประกอบด้วย ข้อความ, ตัวอักษร, ภาพหน้าจอ, ยี่ห้อ&#10;&#10;เนื้อหาที่สร้างโดย AI อาจไม่ถูกต้อง">
            <a:extLst>
              <a:ext uri="{FF2B5EF4-FFF2-40B4-BE49-F238E27FC236}">
                <a16:creationId xmlns:a16="http://schemas.microsoft.com/office/drawing/2014/main" id="{1EBE3E40-FFCA-C56B-F34F-34529EA6E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33" y="1098787"/>
            <a:ext cx="4731397" cy="4660425"/>
          </a:xfrm>
          <a:prstGeom prst="rect">
            <a:avLst/>
          </a:prstGeom>
          <a:ln w="190500" cap="flat" cmpd="thinThick">
            <a:solidFill>
              <a:srgbClr val="FFFFFF"/>
            </a:solidFill>
            <a:prstDash val="solid"/>
            <a:round/>
          </a:ln>
        </p:spPr>
      </p:pic>
    </p:spTree>
    <p:extLst>
      <p:ext uri="{BB962C8B-B14F-4D97-AF65-F5344CB8AC3E}">
        <p14:creationId xmlns:p14="http://schemas.microsoft.com/office/powerpoint/2010/main" val="3538380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29F26EC-54FB-CAC2-C42A-A9E9C2A3516D}"/>
              </a:ext>
            </a:extLst>
          </p:cNvPr>
          <p:cNvSpPr>
            <a:spLocks noGrp="1"/>
          </p:cNvSpPr>
          <p:nvPr>
            <p:ph type="title"/>
          </p:nvPr>
        </p:nvSpPr>
        <p:spPr>
          <a:xfrm>
            <a:off x="4702628" y="365125"/>
            <a:ext cx="6651171" cy="1325563"/>
          </a:xfrm>
        </p:spPr>
        <p:txBody>
          <a:bodyPr>
            <a:normAutofit/>
          </a:bodyPr>
          <a:lstStyle/>
          <a:p>
            <a:r>
              <a:rPr lang="en-US" b="1" dirty="0">
                <a:latin typeface="TH SarabunPSK" panose="020B0500040200020003" pitchFamily="34" charset="-34"/>
                <a:cs typeface="TH SarabunPSK" panose="020B0500040200020003" pitchFamily="34" charset="-34"/>
              </a:rPr>
              <a:t>Spiral Dive </a:t>
            </a:r>
            <a:endParaRPr lang="en-US" dirty="0"/>
          </a:p>
        </p:txBody>
      </p:sp>
      <p:sp>
        <p:nvSpPr>
          <p:cNvPr id="3" name="ตัวแทนเนื้อหา 2">
            <a:extLst>
              <a:ext uri="{FF2B5EF4-FFF2-40B4-BE49-F238E27FC236}">
                <a16:creationId xmlns:a16="http://schemas.microsoft.com/office/drawing/2014/main" id="{1553DCA3-971A-377F-78F7-1E9E84CA9B08}"/>
              </a:ext>
            </a:extLst>
          </p:cNvPr>
          <p:cNvSpPr>
            <a:spLocks noGrp="1"/>
          </p:cNvSpPr>
          <p:nvPr>
            <p:ph idx="1"/>
          </p:nvPr>
        </p:nvSpPr>
        <p:spPr>
          <a:xfrm>
            <a:off x="4983480" y="1825625"/>
            <a:ext cx="6487886" cy="4351338"/>
          </a:xfrm>
        </p:spPr>
        <p:txBody>
          <a:bodyPr>
            <a:normAutofit/>
          </a:bodyPr>
          <a:lstStyle/>
          <a:p>
            <a:r>
              <a:rPr lang="en-US" dirty="0">
                <a:latin typeface="TH SarabunPSK" panose="020B0500040200020003" pitchFamily="34" charset="-34"/>
                <a:cs typeface="TH SarabunPSK" panose="020B0500040200020003" pitchFamily="34" charset="-34"/>
              </a:rPr>
              <a:t>A spiral dive, a nose-low upset, is a descending turn during which airspeed and G-load can increase rapidly and often results from a botched turn. In a spiral dive, the airplane is flying very tight circles, in a nearly vertical attitude and will be accelerating because it is no longer stalled</a:t>
            </a:r>
          </a:p>
          <a:p>
            <a:endParaRPr lang="en-US" dirty="0"/>
          </a:p>
        </p:txBody>
      </p:sp>
      <p:pic>
        <p:nvPicPr>
          <p:cNvPr id="6" name="รูปภาพ 5" descr="รูปภาพประกอบด้วย นาฬิกา, วงกลม&#10;&#10;เนื้อหาที่สร้างโดย AI อาจไม่ถูกต้อง">
            <a:extLst>
              <a:ext uri="{FF2B5EF4-FFF2-40B4-BE49-F238E27FC236}">
                <a16:creationId xmlns:a16="http://schemas.microsoft.com/office/drawing/2014/main" id="{893AACEF-1AD1-E2A8-911E-C092ABDFD052}"/>
              </a:ext>
            </a:extLst>
          </p:cNvPr>
          <p:cNvPicPr>
            <a:picLocks noChangeAspect="1"/>
          </p:cNvPicPr>
          <p:nvPr/>
        </p:nvPicPr>
        <p:blipFill>
          <a:blip r:embed="rId3">
            <a:extLst>
              <a:ext uri="{28A0092B-C50C-407E-A947-70E740481C1C}">
                <a14:useLocalDpi xmlns:a14="http://schemas.microsoft.com/office/drawing/2010/main" val="0"/>
              </a:ext>
            </a:extLst>
          </a:blip>
          <a:srcRect l="18555" r="33153" b="-1"/>
          <a:stretch>
            <a:fillRect/>
          </a:stretch>
        </p:blipFill>
        <p:spPr>
          <a:xfrm>
            <a:off x="20" y="10"/>
            <a:ext cx="4343380" cy="6857990"/>
          </a:xfrm>
          <a:prstGeom prst="rect">
            <a:avLst/>
          </a:prstGeom>
        </p:spPr>
      </p:pic>
    </p:spTree>
    <p:extLst>
      <p:ext uri="{BB962C8B-B14F-4D97-AF65-F5344CB8AC3E}">
        <p14:creationId xmlns:p14="http://schemas.microsoft.com/office/powerpoint/2010/main" val="18875288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ตัวแทนเนื้อหา 4" descr="รูปภาพประกอบด้วย ข้อความ, แผนภาพ, ไลน์, ขนาน&#10;&#10;เนื้อหาที่สร้างโดย AI อาจไม่ถูกต้อง">
            <a:extLst>
              <a:ext uri="{FF2B5EF4-FFF2-40B4-BE49-F238E27FC236}">
                <a16:creationId xmlns:a16="http://schemas.microsoft.com/office/drawing/2014/main" id="{1E9BB594-BCEB-A279-7387-2AE256023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7458" y="179580"/>
            <a:ext cx="4735286" cy="6498840"/>
          </a:xfrm>
        </p:spPr>
      </p:pic>
    </p:spTree>
    <p:extLst>
      <p:ext uri="{BB962C8B-B14F-4D97-AF65-F5344CB8AC3E}">
        <p14:creationId xmlns:p14="http://schemas.microsoft.com/office/powerpoint/2010/main" val="31669867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ตัวแทนเนื้อหา 4" descr="รูปภาพประกอบด้วย ข้อความ, ภาพหน้าจอ, ตัวอักษร&#10;&#10;เนื้อหาที่สร้างโดย AI อาจไม่ถูกต้อง">
            <a:extLst>
              <a:ext uri="{FF2B5EF4-FFF2-40B4-BE49-F238E27FC236}">
                <a16:creationId xmlns:a16="http://schemas.microsoft.com/office/drawing/2014/main" id="{4BC14C73-46F2-3990-0B34-07119571E2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2246" y="194430"/>
            <a:ext cx="8907508" cy="6469139"/>
          </a:xfrm>
        </p:spPr>
      </p:pic>
    </p:spTree>
    <p:extLst>
      <p:ext uri="{BB962C8B-B14F-4D97-AF65-F5344CB8AC3E}">
        <p14:creationId xmlns:p14="http://schemas.microsoft.com/office/powerpoint/2010/main" val="3815392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44757C-A72D-82B3-C1E7-8759A52ED766}"/>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F62E695D-F216-0DA4-6C03-B6B5A4B3E20B}"/>
              </a:ext>
            </a:extLst>
          </p:cNvPr>
          <p:cNvSpPr>
            <a:spLocks noGrp="1"/>
          </p:cNvSpPr>
          <p:nvPr>
            <p:ph type="title"/>
          </p:nvPr>
        </p:nvSpPr>
        <p:spPr>
          <a:xfrm>
            <a:off x="8111162" y="2355190"/>
            <a:ext cx="3993752" cy="2576037"/>
          </a:xfrm>
        </p:spPr>
        <p:txBody>
          <a:bodyPr vert="horz" wrap="square" lIns="91440" tIns="45720" rIns="91440" bIns="45720" rtlCol="0" anchor="t">
            <a:normAutofit fontScale="90000"/>
          </a:bodyPr>
          <a:lstStyle/>
          <a:p>
            <a:r>
              <a:rPr lang="en-US" sz="7200" b="1" dirty="0">
                <a:latin typeface="TH SarabunPSK" panose="020B0500040200020003" pitchFamily="34" charset="-34"/>
                <a:cs typeface="TH SarabunPSK" panose="020B0500040200020003" pitchFamily="34" charset="-34"/>
              </a:rPr>
              <a:t>UNUSUAL ATTITUDE RECOVERY</a:t>
            </a:r>
          </a:p>
        </p:txBody>
      </p:sp>
      <p:pic>
        <p:nvPicPr>
          <p:cNvPr id="9" name="รูปภาพ 8" descr="รูปภาพประกอบด้วย นักบิน, อากาศยาน, เครื่องมือการบิน, ขนส่ง&#10;&#10;เนื้อหาที่สร้างโดย AI อาจไม่ถูกต้อง">
            <a:extLst>
              <a:ext uri="{FF2B5EF4-FFF2-40B4-BE49-F238E27FC236}">
                <a16:creationId xmlns:a16="http://schemas.microsoft.com/office/drawing/2014/main" id="{921231B1-C847-2DB7-7F71-89ED84A7E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16" y="1497794"/>
            <a:ext cx="7656038" cy="4119235"/>
          </a:xfrm>
          <a:prstGeom prst="rect">
            <a:avLst/>
          </a:prstGeom>
        </p:spPr>
      </p:pic>
    </p:spTree>
    <p:extLst>
      <p:ext uri="{BB962C8B-B14F-4D97-AF65-F5344CB8AC3E}">
        <p14:creationId xmlns:p14="http://schemas.microsoft.com/office/powerpoint/2010/main" val="54820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70E9F1E-0859-F7CE-BA80-CF8F25625AD0}"/>
              </a:ext>
            </a:extLst>
          </p:cNvPr>
          <p:cNvSpPr>
            <a:spLocks noGrp="1"/>
          </p:cNvSpPr>
          <p:nvPr>
            <p:ph type="title"/>
          </p:nvPr>
        </p:nvSpPr>
        <p:spPr/>
        <p:txBody>
          <a:bodyPr/>
          <a:lstStyle/>
          <a:p>
            <a:r>
              <a:rPr lang="en-US" b="1" dirty="0">
                <a:latin typeface="TH SarabunPSK" panose="020B0500040200020003" pitchFamily="34" charset="-34"/>
                <a:cs typeface="TH SarabunPSK" panose="020B0500040200020003" pitchFamily="34" charset="-34"/>
              </a:rPr>
              <a:t>UNUSUAL ATTITUDE RECOVERY</a:t>
            </a:r>
            <a:endParaRPr lang="en-US" dirty="0"/>
          </a:p>
        </p:txBody>
      </p:sp>
      <p:sp>
        <p:nvSpPr>
          <p:cNvPr id="3" name="ตัวแทนเนื้อหา 2">
            <a:extLst>
              <a:ext uri="{FF2B5EF4-FFF2-40B4-BE49-F238E27FC236}">
                <a16:creationId xmlns:a16="http://schemas.microsoft.com/office/drawing/2014/main" id="{98F422DB-4BB7-7161-9D68-A37D1BC5A5F8}"/>
              </a:ext>
            </a:extLst>
          </p:cNvPr>
          <p:cNvSpPr>
            <a:spLocks noGrp="1"/>
          </p:cNvSpPr>
          <p:nvPr>
            <p:ph idx="1"/>
          </p:nvPr>
        </p:nvSpPr>
        <p:spPr/>
        <p:txBody>
          <a:bodyPr/>
          <a:lstStyle/>
          <a:p>
            <a:pPr marL="457200" indent="-457200"/>
            <a:r>
              <a:rPr lang="en-US" dirty="0">
                <a:latin typeface="+mj-lt"/>
                <a:cs typeface="TH SarabunPSK" panose="020B0500040200020003" pitchFamily="34" charset="-34"/>
              </a:rPr>
              <a:t>An unusual flight attitude can occur even with a properly trained instrument pilot, due to failure of the attitude indicator, disorientation, wake turbulence, lapse of attention, or abnormal trim.</a:t>
            </a:r>
            <a:endParaRPr lang="th-TH" dirty="0">
              <a:latin typeface="+mj-lt"/>
              <a:cs typeface="TH SarabunPSK" panose="020B0500040200020003" pitchFamily="34" charset="-34"/>
            </a:endParaRPr>
          </a:p>
          <a:p>
            <a:pPr marL="457200" indent="-457200"/>
            <a:r>
              <a:rPr lang="en-US" dirty="0">
                <a:latin typeface="+mj-lt"/>
                <a:cs typeface="TH SarabunPSK" panose="020B0500040200020003" pitchFamily="34" charset="-34"/>
              </a:rPr>
              <a:t>To practice unusual attitude recoveries, your instructor might ask you to pass the controls and close your eyes. Then, your instructor will maneuver the airplane in such a way as to induce disorientation. After opening your eyes, you must take control of the airplane to make a proper recovery. </a:t>
            </a:r>
          </a:p>
          <a:p>
            <a:endParaRPr lang="en-US" dirty="0"/>
          </a:p>
        </p:txBody>
      </p:sp>
    </p:spTree>
    <p:extLst>
      <p:ext uri="{BB962C8B-B14F-4D97-AF65-F5344CB8AC3E}">
        <p14:creationId xmlns:p14="http://schemas.microsoft.com/office/powerpoint/2010/main" val="5390877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D5C47836-2A19-AA42-6478-F893743DFC5C}"/>
              </a:ext>
            </a:extLst>
          </p:cNvPr>
          <p:cNvSpPr>
            <a:spLocks noGrp="1"/>
          </p:cNvSpPr>
          <p:nvPr>
            <p:ph type="title"/>
          </p:nvPr>
        </p:nvSpPr>
        <p:spPr/>
        <p:txBody>
          <a:bodyPr/>
          <a:lstStyle/>
          <a:p>
            <a:r>
              <a:rPr lang="en-US" b="1" dirty="0">
                <a:latin typeface="TH SarabunPSK" panose="020B0500040200020003" pitchFamily="34" charset="-34"/>
                <a:cs typeface="TH SarabunPSK" panose="020B0500040200020003" pitchFamily="34" charset="-34"/>
              </a:rPr>
              <a:t>UNUSUAL ATTITUDE RECOVERY</a:t>
            </a:r>
            <a:endParaRPr lang="en-US" dirty="0"/>
          </a:p>
        </p:txBody>
      </p:sp>
      <p:sp>
        <p:nvSpPr>
          <p:cNvPr id="3" name="ตัวแทนเนื้อหา 2">
            <a:extLst>
              <a:ext uri="{FF2B5EF4-FFF2-40B4-BE49-F238E27FC236}">
                <a16:creationId xmlns:a16="http://schemas.microsoft.com/office/drawing/2014/main" id="{87A17DA4-E7E9-75EA-B6D9-3C9AF622AAAE}"/>
              </a:ext>
            </a:extLst>
          </p:cNvPr>
          <p:cNvSpPr>
            <a:spLocks noGrp="1"/>
          </p:cNvSpPr>
          <p:nvPr>
            <p:ph idx="1"/>
          </p:nvPr>
        </p:nvSpPr>
        <p:spPr>
          <a:xfrm>
            <a:off x="838199" y="2188482"/>
            <a:ext cx="6150429" cy="4351338"/>
          </a:xfrm>
        </p:spPr>
        <p:txBody>
          <a:bodyPr>
            <a:normAutofit fontScale="92500"/>
          </a:bodyPr>
          <a:lstStyle/>
          <a:p>
            <a:r>
              <a:rPr lang="en-US" b="1" dirty="0">
                <a:latin typeface="+mj-lt"/>
                <a:cs typeface="TH SarabunPSK" panose="020B0500040200020003" pitchFamily="34" charset="-34"/>
              </a:rPr>
              <a:t>Instrument Indications</a:t>
            </a:r>
          </a:p>
          <a:p>
            <a:r>
              <a:rPr lang="en-US" dirty="0">
                <a:latin typeface="+mj-lt"/>
                <a:cs typeface="TH SarabunPSK" panose="020B0500040200020003" pitchFamily="34" charset="-34"/>
              </a:rPr>
              <a:t>The instrument indications of a nose-high unusual</a:t>
            </a:r>
            <a:r>
              <a:rPr lang="th-TH" dirty="0">
                <a:latin typeface="+mj-lt"/>
                <a:cs typeface="TH SarabunPSK" panose="020B0500040200020003" pitchFamily="34" charset="-34"/>
              </a:rPr>
              <a:t> </a:t>
            </a:r>
            <a:r>
              <a:rPr lang="en-US" dirty="0">
                <a:latin typeface="+mj-lt"/>
                <a:cs typeface="TH SarabunPSK" panose="020B0500040200020003" pitchFamily="34" charset="-34"/>
              </a:rPr>
              <a:t>flight attitude are:</a:t>
            </a:r>
          </a:p>
          <a:p>
            <a:pPr marL="914400" lvl="1" indent="-457200"/>
            <a:r>
              <a:rPr lang="en-US" dirty="0">
                <a:latin typeface="+mj-lt"/>
                <a:cs typeface="TH SarabunPSK" panose="020B0500040200020003" pitchFamily="34" charset="-34"/>
              </a:rPr>
              <a:t>A nose-high pitch of the aircraft symbol on</a:t>
            </a:r>
          </a:p>
          <a:p>
            <a:r>
              <a:rPr lang="en-US" dirty="0">
                <a:latin typeface="+mj-lt"/>
                <a:cs typeface="TH SarabunPSK" panose="020B0500040200020003" pitchFamily="34" charset="-34"/>
              </a:rPr>
              <a:t>the attitude indicator.</a:t>
            </a:r>
          </a:p>
          <a:p>
            <a:pPr marL="914400" lvl="1" indent="-457200"/>
            <a:r>
              <a:rPr lang="en-US" dirty="0">
                <a:latin typeface="+mj-lt"/>
                <a:cs typeface="TH SarabunPSK" panose="020B0500040200020003" pitchFamily="34" charset="-34"/>
              </a:rPr>
              <a:t>A rapidly increasing altitude on the altimeter.</a:t>
            </a:r>
          </a:p>
          <a:p>
            <a:pPr marL="914400" lvl="1" indent="-457200"/>
            <a:r>
              <a:rPr lang="en-US" dirty="0">
                <a:latin typeface="+mj-lt"/>
                <a:cs typeface="TH SarabunPSK" panose="020B0500040200020003" pitchFamily="34" charset="-34"/>
              </a:rPr>
              <a:t>A high rate of climb on the vertical speed</a:t>
            </a:r>
          </a:p>
          <a:p>
            <a:r>
              <a:rPr lang="en-US" dirty="0">
                <a:latin typeface="+mj-lt"/>
                <a:cs typeface="TH SarabunPSK" panose="020B0500040200020003" pitchFamily="34" charset="-34"/>
              </a:rPr>
              <a:t>indicator.</a:t>
            </a:r>
          </a:p>
          <a:p>
            <a:pPr marL="914400" lvl="1" indent="-457200"/>
            <a:r>
              <a:rPr lang="en-US" dirty="0">
                <a:latin typeface="+mj-lt"/>
                <a:cs typeface="TH SarabunPSK" panose="020B0500040200020003" pitchFamily="34" charset="-34"/>
              </a:rPr>
              <a:t>A rapidly decreasing airspeed.</a:t>
            </a:r>
          </a:p>
        </p:txBody>
      </p:sp>
      <p:sp>
        <p:nvSpPr>
          <p:cNvPr id="4" name="กล่องข้อความ 3">
            <a:extLst>
              <a:ext uri="{FF2B5EF4-FFF2-40B4-BE49-F238E27FC236}">
                <a16:creationId xmlns:a16="http://schemas.microsoft.com/office/drawing/2014/main" id="{B1373ED2-5F76-8D58-A83C-D42BF06D0165}"/>
              </a:ext>
            </a:extLst>
          </p:cNvPr>
          <p:cNvSpPr txBox="1"/>
          <p:nvPr/>
        </p:nvSpPr>
        <p:spPr>
          <a:xfrm>
            <a:off x="838200" y="1477919"/>
            <a:ext cx="4731745" cy="461665"/>
          </a:xfrm>
          <a:prstGeom prst="rect">
            <a:avLst/>
          </a:prstGeom>
          <a:noFill/>
        </p:spPr>
        <p:txBody>
          <a:bodyPr wrap="none" rtlCol="0">
            <a:spAutoFit/>
          </a:bodyPr>
          <a:lstStyle/>
          <a:p>
            <a:r>
              <a:rPr lang="en-US" sz="2400" b="1" dirty="0">
                <a:latin typeface="+mj-lt"/>
                <a:cs typeface="TH SarabunPSK" panose="020B0500040200020003" pitchFamily="34" charset="-34"/>
              </a:rPr>
              <a:t>NOSE-HIGH UNUSUAL ATTITUDE</a:t>
            </a:r>
          </a:p>
        </p:txBody>
      </p:sp>
      <p:pic>
        <p:nvPicPr>
          <p:cNvPr id="6" name="รูปภาพ 5">
            <a:extLst>
              <a:ext uri="{FF2B5EF4-FFF2-40B4-BE49-F238E27FC236}">
                <a16:creationId xmlns:a16="http://schemas.microsoft.com/office/drawing/2014/main" id="{620E702C-E926-49B1-84BB-691885BE0600}"/>
              </a:ext>
            </a:extLst>
          </p:cNvPr>
          <p:cNvPicPr>
            <a:picLocks noChangeAspect="1"/>
          </p:cNvPicPr>
          <p:nvPr/>
        </p:nvPicPr>
        <p:blipFill rotWithShape="1">
          <a:blip r:embed="rId2">
            <a:extLst>
              <a:ext uri="{28A0092B-C50C-407E-A947-70E740481C1C}">
                <a14:useLocalDpi xmlns:a14="http://schemas.microsoft.com/office/drawing/2010/main" val="0"/>
              </a:ext>
            </a:extLst>
          </a:blip>
          <a:srcRect l="50022" t="17921" r="5208" b="39307"/>
          <a:stretch/>
        </p:blipFill>
        <p:spPr>
          <a:xfrm rot="16200000">
            <a:off x="7442355" y="1786334"/>
            <a:ext cx="4132637" cy="5040087"/>
          </a:xfrm>
          <a:prstGeom prst="rect">
            <a:avLst/>
          </a:prstGeom>
        </p:spPr>
      </p:pic>
    </p:spTree>
    <p:extLst>
      <p:ext uri="{BB962C8B-B14F-4D97-AF65-F5344CB8AC3E}">
        <p14:creationId xmlns:p14="http://schemas.microsoft.com/office/powerpoint/2010/main" val="2854683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FD5526F-3267-7AE1-F119-1D5D0CAE7E58}"/>
              </a:ext>
            </a:extLst>
          </p:cNvPr>
          <p:cNvSpPr>
            <a:spLocks noGrp="1"/>
          </p:cNvSpPr>
          <p:nvPr>
            <p:ph type="title"/>
          </p:nvPr>
        </p:nvSpPr>
        <p:spPr>
          <a:xfrm>
            <a:off x="4702628" y="365125"/>
            <a:ext cx="6651171" cy="1325563"/>
          </a:xfrm>
        </p:spPr>
        <p:txBody>
          <a:bodyPr vert="horz" lIns="91440" tIns="45720" rIns="91440" bIns="45720" rtlCol="0" anchor="ctr">
            <a:normAutofit/>
          </a:bodyPr>
          <a:lstStyle/>
          <a:p>
            <a:r>
              <a:rPr lang="en-US" sz="4200" dirty="0"/>
              <a:t>Definition of UPSET</a:t>
            </a:r>
          </a:p>
        </p:txBody>
      </p:sp>
      <p:pic>
        <p:nvPicPr>
          <p:cNvPr id="5" name="ตัวแทนเนื้อหา 4" descr="เครื่องบินบนท้องฟ้าที่มองเห็นได้จากพื้นดิน">
            <a:extLst>
              <a:ext uri="{FF2B5EF4-FFF2-40B4-BE49-F238E27FC236}">
                <a16:creationId xmlns:a16="http://schemas.microsoft.com/office/drawing/2014/main" id="{A15D246F-3B2A-43DD-B84E-4F23BCAE95CC}"/>
              </a:ext>
            </a:extLst>
          </p:cNvPr>
          <p:cNvPicPr>
            <a:picLocks noGrp="1" noChangeAspect="1"/>
          </p:cNvPicPr>
          <p:nvPr>
            <p:ph sz="half" idx="1"/>
          </p:nvPr>
        </p:nvPicPr>
        <p:blipFill>
          <a:blip r:embed="rId4"/>
          <a:srcRect l="26266" r="31458" b="-1"/>
          <a:stretch>
            <a:fillRect/>
          </a:stretch>
        </p:blipFill>
        <p:spPr>
          <a:xfrm>
            <a:off x="20" y="10"/>
            <a:ext cx="4541350" cy="6857990"/>
          </a:xfrm>
          <a:prstGeom prst="rect">
            <a:avLst/>
          </a:prstGeom>
        </p:spPr>
      </p:pic>
      <p:sp>
        <p:nvSpPr>
          <p:cNvPr id="7" name="กล่องข้อความ 6">
            <a:extLst>
              <a:ext uri="{FF2B5EF4-FFF2-40B4-BE49-F238E27FC236}">
                <a16:creationId xmlns:a16="http://schemas.microsoft.com/office/drawing/2014/main" id="{C7CEE60E-3503-A312-1B3F-3CFFD75B7C8A}"/>
              </a:ext>
            </a:extLst>
          </p:cNvPr>
          <p:cNvSpPr txBox="1"/>
          <p:nvPr/>
        </p:nvSpPr>
        <p:spPr>
          <a:xfrm>
            <a:off x="4604656" y="2198916"/>
            <a:ext cx="7293429"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t>Pitch attitude greater than 25 degrees nose up</a:t>
            </a:r>
          </a:p>
          <a:p>
            <a:pPr marL="285750" indent="-285750">
              <a:buFont typeface="Arial" panose="020B0604020202020204" pitchFamily="34" charset="0"/>
              <a:buChar char="•"/>
            </a:pPr>
            <a:r>
              <a:rPr lang="en-US" sz="2800" dirty="0"/>
              <a:t>Pitch attitude greater than 10 degrees nose down</a:t>
            </a:r>
          </a:p>
          <a:p>
            <a:pPr marL="285750" indent="-285750">
              <a:buFont typeface="Arial" panose="020B0604020202020204" pitchFamily="34" charset="0"/>
              <a:buChar char="•"/>
            </a:pPr>
            <a:r>
              <a:rPr lang="en-US" sz="2800" dirty="0"/>
              <a:t>Bank angle greater than 45 degrees </a:t>
            </a:r>
          </a:p>
          <a:p>
            <a:pPr marL="285750" indent="-285750">
              <a:buFont typeface="Arial" panose="020B0604020202020204" pitchFamily="34" charset="0"/>
              <a:buChar char="•"/>
            </a:pPr>
            <a:r>
              <a:rPr lang="en-US" sz="2800" dirty="0"/>
              <a:t>Within the above parameter, but flying at airspeeds inappropriate for the conditions </a:t>
            </a:r>
          </a:p>
          <a:p>
            <a:endParaRPr lang="en-US" dirty="0"/>
          </a:p>
        </p:txBody>
      </p:sp>
      <p:sp>
        <p:nvSpPr>
          <p:cNvPr id="11" name="กล่องข้อความ 10">
            <a:extLst>
              <a:ext uri="{FF2B5EF4-FFF2-40B4-BE49-F238E27FC236}">
                <a16:creationId xmlns:a16="http://schemas.microsoft.com/office/drawing/2014/main" id="{B982D22F-4C00-4C9B-5984-E32C70BFA60E}"/>
              </a:ext>
            </a:extLst>
          </p:cNvPr>
          <p:cNvSpPr txBox="1"/>
          <p:nvPr/>
        </p:nvSpPr>
        <p:spPr>
          <a:xfrm>
            <a:off x="4517572" y="6492875"/>
            <a:ext cx="7783285" cy="338554"/>
          </a:xfrm>
          <a:prstGeom prst="rect">
            <a:avLst/>
          </a:prstGeom>
          <a:noFill/>
        </p:spPr>
        <p:txBody>
          <a:bodyPr wrap="square" rtlCol="0">
            <a:spAutoFit/>
          </a:bodyPr>
          <a:lstStyle/>
          <a:p>
            <a:r>
              <a:rPr lang="en-US" sz="1600" dirty="0"/>
              <a:t>CAAT :: GUIDANCE MATERIAL for Loss of Control Prevention and Upset Recovery Training</a:t>
            </a:r>
          </a:p>
        </p:txBody>
      </p:sp>
      <p:pic>
        <p:nvPicPr>
          <p:cNvPr id="13" name="รูปภาพ 12" descr="รูปภาพประกอบด้วย นาฬิกา&#10;&#10;เนื้อหาที่สร้างโดย AI อาจไม่ถูกต้อง">
            <a:extLst>
              <a:ext uri="{FF2B5EF4-FFF2-40B4-BE49-F238E27FC236}">
                <a16:creationId xmlns:a16="http://schemas.microsoft.com/office/drawing/2014/main" id="{18D57D5D-BC49-D473-60B6-18A781482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 y="4689897"/>
            <a:ext cx="4541349" cy="2168103"/>
          </a:xfrm>
          <a:prstGeom prst="rect">
            <a:avLst/>
          </a:prstGeom>
        </p:spPr>
      </p:pic>
    </p:spTree>
    <p:extLst>
      <p:ext uri="{BB962C8B-B14F-4D97-AF65-F5344CB8AC3E}">
        <p14:creationId xmlns:p14="http://schemas.microsoft.com/office/powerpoint/2010/main" val="2154874997"/>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4629-0B57-9918-2744-94778DC2BC06}"/>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6001B7E8-FBA0-5298-3D37-890F1CFB0448}"/>
              </a:ext>
            </a:extLst>
          </p:cNvPr>
          <p:cNvSpPr>
            <a:spLocks noGrp="1"/>
          </p:cNvSpPr>
          <p:nvPr>
            <p:ph type="title"/>
          </p:nvPr>
        </p:nvSpPr>
        <p:spPr/>
        <p:txBody>
          <a:bodyPr/>
          <a:lstStyle/>
          <a:p>
            <a:r>
              <a:rPr lang="en-US" b="1" dirty="0">
                <a:latin typeface="TH SarabunPSK" panose="020B0500040200020003" pitchFamily="34" charset="-34"/>
                <a:cs typeface="TH SarabunPSK" panose="020B0500040200020003" pitchFamily="34" charset="-34"/>
              </a:rPr>
              <a:t>UNUSUAL ATTITUDE RECOVERY</a:t>
            </a:r>
            <a:endParaRPr lang="en-US" dirty="0"/>
          </a:p>
        </p:txBody>
      </p:sp>
      <p:sp>
        <p:nvSpPr>
          <p:cNvPr id="3" name="ตัวแทนเนื้อหา 2">
            <a:extLst>
              <a:ext uri="{FF2B5EF4-FFF2-40B4-BE49-F238E27FC236}">
                <a16:creationId xmlns:a16="http://schemas.microsoft.com/office/drawing/2014/main" id="{30A2976E-9CA9-F731-691A-6C3346425742}"/>
              </a:ext>
            </a:extLst>
          </p:cNvPr>
          <p:cNvSpPr>
            <a:spLocks noGrp="1"/>
          </p:cNvSpPr>
          <p:nvPr>
            <p:ph idx="1"/>
          </p:nvPr>
        </p:nvSpPr>
        <p:spPr>
          <a:xfrm>
            <a:off x="718456" y="2297339"/>
            <a:ext cx="5181601" cy="4351338"/>
          </a:xfrm>
        </p:spPr>
        <p:txBody>
          <a:bodyPr>
            <a:normAutofit fontScale="92500" lnSpcReduction="20000"/>
          </a:bodyPr>
          <a:lstStyle/>
          <a:p>
            <a:r>
              <a:rPr lang="en-US" b="1" dirty="0">
                <a:latin typeface="+mj-lt"/>
                <a:cs typeface="TH SarabunPSK" panose="020B0500040200020003" pitchFamily="34" charset="-34"/>
              </a:rPr>
              <a:t>Recovery Actions</a:t>
            </a:r>
          </a:p>
          <a:p>
            <a:r>
              <a:rPr lang="en-US" dirty="0">
                <a:latin typeface="+mj-lt"/>
                <a:cs typeface="TH SarabunPSK" panose="020B0500040200020003" pitchFamily="34" charset="-34"/>
              </a:rPr>
              <a:t>To recover, perform these actions almost simultaneously but in the following sequence:</a:t>
            </a:r>
          </a:p>
          <a:p>
            <a:pPr marL="457200" indent="-457200"/>
            <a:r>
              <a:rPr lang="en-US" dirty="0">
                <a:latin typeface="+mj-lt"/>
                <a:cs typeface="TH SarabunPSK" panose="020B0500040200020003" pitchFamily="34" charset="-34"/>
              </a:rPr>
              <a:t>Add power.</a:t>
            </a:r>
          </a:p>
          <a:p>
            <a:pPr marL="457200" indent="-457200"/>
            <a:r>
              <a:rPr lang="en-US" dirty="0">
                <a:latin typeface="+mj-lt"/>
                <a:cs typeface="TH SarabunPSK" panose="020B0500040200020003" pitchFamily="34" charset="-34"/>
              </a:rPr>
              <a:t>Lower the nose to place the aircraft symbol on the horizon line of the attitude indicator.</a:t>
            </a:r>
          </a:p>
          <a:p>
            <a:pPr marL="457200" indent="-457200"/>
            <a:r>
              <a:rPr lang="en-US" dirty="0">
                <a:latin typeface="+mj-lt"/>
                <a:cs typeface="TH SarabunPSK" panose="020B0500040200020003" pitchFamily="34" charset="-34"/>
              </a:rPr>
              <a:t>Level the wings using the attitude indicator as a reference to return to the original attitude and heading</a:t>
            </a:r>
          </a:p>
        </p:txBody>
      </p:sp>
      <p:sp>
        <p:nvSpPr>
          <p:cNvPr id="4" name="กล่องข้อความ 3">
            <a:extLst>
              <a:ext uri="{FF2B5EF4-FFF2-40B4-BE49-F238E27FC236}">
                <a16:creationId xmlns:a16="http://schemas.microsoft.com/office/drawing/2014/main" id="{1CF3411D-8492-DCC9-FBC7-5084CE2B0746}"/>
              </a:ext>
            </a:extLst>
          </p:cNvPr>
          <p:cNvSpPr txBox="1"/>
          <p:nvPr/>
        </p:nvSpPr>
        <p:spPr>
          <a:xfrm>
            <a:off x="838200" y="1477919"/>
            <a:ext cx="4731745" cy="461665"/>
          </a:xfrm>
          <a:prstGeom prst="rect">
            <a:avLst/>
          </a:prstGeom>
          <a:noFill/>
        </p:spPr>
        <p:txBody>
          <a:bodyPr wrap="none" rtlCol="0">
            <a:spAutoFit/>
          </a:bodyPr>
          <a:lstStyle/>
          <a:p>
            <a:r>
              <a:rPr lang="en-US" sz="2400" b="1" dirty="0">
                <a:latin typeface="+mj-lt"/>
                <a:cs typeface="TH SarabunPSK" panose="020B0500040200020003" pitchFamily="34" charset="-34"/>
              </a:rPr>
              <a:t>NOSE-HIGH UNUSUAL ATTITUDE</a:t>
            </a:r>
          </a:p>
        </p:txBody>
      </p:sp>
      <p:pic>
        <p:nvPicPr>
          <p:cNvPr id="7" name="รูปภาพ 6" descr="รูปภาพประกอบด้วย ข้อความ, อิเล็กทรอนิกส์, ภาพหน้าจอ, เครื่องมือการบิน&#10;&#10;เนื้อหาที่สร้างโดย AI อาจไม่ถูกต้อง">
            <a:extLst>
              <a:ext uri="{FF2B5EF4-FFF2-40B4-BE49-F238E27FC236}">
                <a16:creationId xmlns:a16="http://schemas.microsoft.com/office/drawing/2014/main" id="{5D320C48-E1DA-3AA7-4E25-A7039E860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057" y="2505274"/>
            <a:ext cx="6085114" cy="3359921"/>
          </a:xfrm>
          <a:prstGeom prst="rect">
            <a:avLst/>
          </a:prstGeom>
        </p:spPr>
      </p:pic>
    </p:spTree>
    <p:extLst>
      <p:ext uri="{BB962C8B-B14F-4D97-AF65-F5344CB8AC3E}">
        <p14:creationId xmlns:p14="http://schemas.microsoft.com/office/powerpoint/2010/main" val="4750904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71F8-F8CC-678E-ACD6-A847BC06D1D8}"/>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8A7E899D-58CD-793C-A78D-0CAA0DA2E746}"/>
              </a:ext>
            </a:extLst>
          </p:cNvPr>
          <p:cNvSpPr>
            <a:spLocks noGrp="1"/>
          </p:cNvSpPr>
          <p:nvPr>
            <p:ph type="title"/>
          </p:nvPr>
        </p:nvSpPr>
        <p:spPr/>
        <p:txBody>
          <a:bodyPr/>
          <a:lstStyle/>
          <a:p>
            <a:r>
              <a:rPr lang="en-US" b="1" dirty="0">
                <a:latin typeface="TH SarabunPSK" panose="020B0500040200020003" pitchFamily="34" charset="-34"/>
                <a:cs typeface="TH SarabunPSK" panose="020B0500040200020003" pitchFamily="34" charset="-34"/>
              </a:rPr>
              <a:t>UNUSUAL ATTITUDE RECOVERY</a:t>
            </a:r>
            <a:endParaRPr lang="en-US" dirty="0"/>
          </a:p>
        </p:txBody>
      </p:sp>
      <p:sp>
        <p:nvSpPr>
          <p:cNvPr id="3" name="ตัวแทนเนื้อหา 2">
            <a:extLst>
              <a:ext uri="{FF2B5EF4-FFF2-40B4-BE49-F238E27FC236}">
                <a16:creationId xmlns:a16="http://schemas.microsoft.com/office/drawing/2014/main" id="{DCC99119-6214-F944-A67F-E60AFC275A6E}"/>
              </a:ext>
            </a:extLst>
          </p:cNvPr>
          <p:cNvSpPr>
            <a:spLocks noGrp="1"/>
          </p:cNvSpPr>
          <p:nvPr>
            <p:ph idx="1"/>
          </p:nvPr>
        </p:nvSpPr>
        <p:spPr>
          <a:xfrm>
            <a:off x="838199" y="2188482"/>
            <a:ext cx="6150429" cy="4351338"/>
          </a:xfrm>
        </p:spPr>
        <p:txBody>
          <a:bodyPr>
            <a:normAutofit/>
          </a:bodyPr>
          <a:lstStyle/>
          <a:p>
            <a:r>
              <a:rPr lang="en-US" sz="2400" b="1" dirty="0">
                <a:latin typeface="+mj-lt"/>
                <a:cs typeface="TH SarabunPSK" panose="020B0500040200020003" pitchFamily="34" charset="-34"/>
              </a:rPr>
              <a:t>Instrument indications</a:t>
            </a:r>
          </a:p>
          <a:p>
            <a:r>
              <a:rPr lang="en-US" sz="2400" dirty="0">
                <a:latin typeface="+mj-lt"/>
                <a:cs typeface="TH SarabunPSK" panose="020B0500040200020003" pitchFamily="34" charset="-34"/>
              </a:rPr>
              <a:t>The instrument indications of a spiraling nose-low unusual flight attitude are:</a:t>
            </a:r>
          </a:p>
          <a:p>
            <a:pPr marL="914400" lvl="1" indent="-457200"/>
            <a:r>
              <a:rPr lang="en-US" dirty="0">
                <a:latin typeface="+mj-lt"/>
                <a:cs typeface="TH SarabunPSK" panose="020B0500040200020003" pitchFamily="34" charset="-34"/>
              </a:rPr>
              <a:t>A nose-low pitch of the aircraft symbol on the attitude indicator.</a:t>
            </a:r>
          </a:p>
          <a:p>
            <a:pPr marL="914400" lvl="1" indent="-457200"/>
            <a:r>
              <a:rPr lang="en-US" dirty="0">
                <a:latin typeface="+mj-lt"/>
                <a:cs typeface="TH SarabunPSK" panose="020B0500040200020003" pitchFamily="34" charset="-34"/>
              </a:rPr>
              <a:t>A rapidly decreasing altitude on the altimeter.</a:t>
            </a:r>
          </a:p>
          <a:p>
            <a:pPr marL="914400" lvl="1" indent="-457200"/>
            <a:r>
              <a:rPr lang="en-US" dirty="0">
                <a:latin typeface="+mj-lt"/>
                <a:cs typeface="TH SarabunPSK" panose="020B0500040200020003" pitchFamily="34" charset="-34"/>
              </a:rPr>
              <a:t>A high rate of descent on the vertical speed indicator.</a:t>
            </a:r>
          </a:p>
          <a:p>
            <a:pPr marL="914400" lvl="1" indent="-457200"/>
            <a:r>
              <a:rPr lang="en-US" dirty="0">
                <a:latin typeface="+mj-lt"/>
                <a:cs typeface="TH SarabunPSK" panose="020B0500040200020003" pitchFamily="34" charset="-34"/>
              </a:rPr>
              <a:t>A rapidly increasing airspeed.</a:t>
            </a:r>
          </a:p>
        </p:txBody>
      </p:sp>
      <p:sp>
        <p:nvSpPr>
          <p:cNvPr id="4" name="กล่องข้อความ 3">
            <a:extLst>
              <a:ext uri="{FF2B5EF4-FFF2-40B4-BE49-F238E27FC236}">
                <a16:creationId xmlns:a16="http://schemas.microsoft.com/office/drawing/2014/main" id="{DB61E377-9380-0A88-0A83-7675AE7BEC00}"/>
              </a:ext>
            </a:extLst>
          </p:cNvPr>
          <p:cNvSpPr txBox="1"/>
          <p:nvPr/>
        </p:nvSpPr>
        <p:spPr>
          <a:xfrm>
            <a:off x="838200" y="1477919"/>
            <a:ext cx="4669996" cy="461665"/>
          </a:xfrm>
          <a:prstGeom prst="rect">
            <a:avLst/>
          </a:prstGeom>
          <a:noFill/>
        </p:spPr>
        <p:txBody>
          <a:bodyPr wrap="none" rtlCol="0">
            <a:spAutoFit/>
          </a:bodyPr>
          <a:lstStyle/>
          <a:p>
            <a:r>
              <a:rPr lang="en-US" sz="2400" b="1" dirty="0">
                <a:latin typeface="+mj-lt"/>
                <a:cs typeface="TH SarabunPSK" panose="020B0500040200020003" pitchFamily="34" charset="-34"/>
              </a:rPr>
              <a:t>NOSE-LOW UNUSUAL ATTITUDE</a:t>
            </a:r>
          </a:p>
        </p:txBody>
      </p:sp>
      <p:pic>
        <p:nvPicPr>
          <p:cNvPr id="5" name="รูปภาพ 4">
            <a:extLst>
              <a:ext uri="{FF2B5EF4-FFF2-40B4-BE49-F238E27FC236}">
                <a16:creationId xmlns:a16="http://schemas.microsoft.com/office/drawing/2014/main" id="{B526A094-C454-42EB-A28A-03BF6F36F8B2}"/>
              </a:ext>
            </a:extLst>
          </p:cNvPr>
          <p:cNvPicPr>
            <a:picLocks noChangeAspect="1"/>
          </p:cNvPicPr>
          <p:nvPr/>
        </p:nvPicPr>
        <p:blipFill rotWithShape="1">
          <a:blip r:embed="rId2">
            <a:extLst>
              <a:ext uri="{28A0092B-C50C-407E-A947-70E740481C1C}">
                <a14:useLocalDpi xmlns:a14="http://schemas.microsoft.com/office/drawing/2010/main" val="0"/>
              </a:ext>
            </a:extLst>
          </a:blip>
          <a:srcRect l="5208" t="51645" r="56300" b="8872"/>
          <a:stretch/>
        </p:blipFill>
        <p:spPr>
          <a:xfrm rot="16200000">
            <a:off x="7692160" y="1772627"/>
            <a:ext cx="3755665" cy="4917450"/>
          </a:xfrm>
          <a:prstGeom prst="rect">
            <a:avLst/>
          </a:prstGeom>
        </p:spPr>
      </p:pic>
    </p:spTree>
    <p:extLst>
      <p:ext uri="{BB962C8B-B14F-4D97-AF65-F5344CB8AC3E}">
        <p14:creationId xmlns:p14="http://schemas.microsoft.com/office/powerpoint/2010/main" val="27702417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EB7A-6199-7177-1FF9-A60A37819EA2}"/>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55CC9B60-6CFC-B81C-D1BD-287D2335C764}"/>
              </a:ext>
            </a:extLst>
          </p:cNvPr>
          <p:cNvSpPr>
            <a:spLocks noGrp="1"/>
          </p:cNvSpPr>
          <p:nvPr>
            <p:ph type="title"/>
          </p:nvPr>
        </p:nvSpPr>
        <p:spPr/>
        <p:txBody>
          <a:bodyPr/>
          <a:lstStyle/>
          <a:p>
            <a:r>
              <a:rPr lang="en-US" b="1" dirty="0">
                <a:latin typeface="TH SarabunPSK" panose="020B0500040200020003" pitchFamily="34" charset="-34"/>
                <a:cs typeface="TH SarabunPSK" panose="020B0500040200020003" pitchFamily="34" charset="-34"/>
              </a:rPr>
              <a:t>UNUSUAL ATTITUDE RECOVERY</a:t>
            </a:r>
            <a:endParaRPr lang="en-US" dirty="0"/>
          </a:p>
        </p:txBody>
      </p:sp>
      <p:sp>
        <p:nvSpPr>
          <p:cNvPr id="3" name="ตัวแทนเนื้อหา 2">
            <a:extLst>
              <a:ext uri="{FF2B5EF4-FFF2-40B4-BE49-F238E27FC236}">
                <a16:creationId xmlns:a16="http://schemas.microsoft.com/office/drawing/2014/main" id="{B8039B1F-E09E-7591-FE11-C00ED62C6297}"/>
              </a:ext>
            </a:extLst>
          </p:cNvPr>
          <p:cNvSpPr>
            <a:spLocks noGrp="1"/>
          </p:cNvSpPr>
          <p:nvPr>
            <p:ph idx="1"/>
          </p:nvPr>
        </p:nvSpPr>
        <p:spPr>
          <a:xfrm>
            <a:off x="740227" y="2141537"/>
            <a:ext cx="4996543" cy="4351338"/>
          </a:xfrm>
        </p:spPr>
        <p:txBody>
          <a:bodyPr>
            <a:normAutofit/>
          </a:bodyPr>
          <a:lstStyle/>
          <a:p>
            <a:r>
              <a:rPr lang="en-US" b="1" dirty="0">
                <a:latin typeface="+mj-lt"/>
                <a:cs typeface="TH SarabunPSK" panose="020B0500040200020003" pitchFamily="34" charset="-34"/>
              </a:rPr>
              <a:t>Recovery Actions</a:t>
            </a:r>
          </a:p>
          <a:p>
            <a:r>
              <a:rPr lang="en-US" dirty="0">
                <a:latin typeface="+mj-lt"/>
                <a:cs typeface="TH SarabunPSK" panose="020B0500040200020003" pitchFamily="34" charset="-34"/>
              </a:rPr>
              <a:t>To recover, perform these actions almost simultaneously but in the following sequence:</a:t>
            </a:r>
          </a:p>
          <a:p>
            <a:pPr lvl="1"/>
            <a:r>
              <a:rPr lang="en-US" dirty="0">
                <a:latin typeface="+mj-lt"/>
                <a:cs typeface="TH SarabunPSK" panose="020B0500040200020003" pitchFamily="34" charset="-34"/>
              </a:rPr>
              <a:t>1. Reduce power.</a:t>
            </a:r>
          </a:p>
          <a:p>
            <a:pPr lvl="1"/>
            <a:r>
              <a:rPr lang="en-US" dirty="0">
                <a:latin typeface="+mj-lt"/>
                <a:cs typeface="TH SarabunPSK" panose="020B0500040200020003" pitchFamily="34" charset="-34"/>
              </a:rPr>
              <a:t>2. Level the wings using the attitude indicator as a reference.</a:t>
            </a:r>
          </a:p>
          <a:p>
            <a:pPr lvl="1"/>
            <a:r>
              <a:rPr lang="en-US" dirty="0">
                <a:latin typeface="+mj-lt"/>
                <a:cs typeface="TH SarabunPSK" panose="020B0500040200020003" pitchFamily="34" charset="-34"/>
              </a:rPr>
              <a:t>3. Raise the nose to place the aircraft symbol on the horizon line of the attitude indicator</a:t>
            </a:r>
            <a:endParaRPr lang="en-US" sz="2800" dirty="0">
              <a:latin typeface="+mj-lt"/>
              <a:cs typeface="TH SarabunPSK" panose="020B0500040200020003" pitchFamily="34" charset="-34"/>
            </a:endParaRPr>
          </a:p>
        </p:txBody>
      </p:sp>
      <p:sp>
        <p:nvSpPr>
          <p:cNvPr id="4" name="กล่องข้อความ 3">
            <a:extLst>
              <a:ext uri="{FF2B5EF4-FFF2-40B4-BE49-F238E27FC236}">
                <a16:creationId xmlns:a16="http://schemas.microsoft.com/office/drawing/2014/main" id="{C16E1D64-628B-154D-7679-2D9CF7D1086C}"/>
              </a:ext>
            </a:extLst>
          </p:cNvPr>
          <p:cNvSpPr txBox="1"/>
          <p:nvPr/>
        </p:nvSpPr>
        <p:spPr>
          <a:xfrm>
            <a:off x="838200" y="1477919"/>
            <a:ext cx="4669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TH SarabunPSK" panose="020B0500040200020003" pitchFamily="34" charset="-34"/>
              </a:rPr>
              <a:t>NOSE-LOW UNUSUAL ATTITUDE</a:t>
            </a:r>
          </a:p>
        </p:txBody>
      </p:sp>
      <p:pic>
        <p:nvPicPr>
          <p:cNvPr id="7" name="รูปภาพ 6" descr="รูปภาพประกอบด้วย เครื่องมือการบิน, ห้องนักบิน, แผงควบคุม&#10;&#10;เนื้อหาที่สร้างโดย AI อาจไม่ถูกต้อง">
            <a:extLst>
              <a:ext uri="{FF2B5EF4-FFF2-40B4-BE49-F238E27FC236}">
                <a16:creationId xmlns:a16="http://schemas.microsoft.com/office/drawing/2014/main" id="{9D6557C1-19FF-EDCE-93FD-157B58362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572" y="2340122"/>
            <a:ext cx="6024164" cy="3342220"/>
          </a:xfrm>
          <a:prstGeom prst="rect">
            <a:avLst/>
          </a:prstGeom>
        </p:spPr>
      </p:pic>
    </p:spTree>
    <p:extLst>
      <p:ext uri="{BB962C8B-B14F-4D97-AF65-F5344CB8AC3E}">
        <p14:creationId xmlns:p14="http://schemas.microsoft.com/office/powerpoint/2010/main" val="36888398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ตัวเชื่อมต่อตรง 14"/>
          <p:cNvCxnSpPr/>
          <p:nvPr/>
        </p:nvCxnSpPr>
        <p:spPr>
          <a:xfrm>
            <a:off x="2197000" y="980728"/>
            <a:ext cx="7828090" cy="158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สี่เหลี่ยมผืนผ้า 3">
            <a:extLst>
              <a:ext uri="{FF2B5EF4-FFF2-40B4-BE49-F238E27FC236}">
                <a16:creationId xmlns:a16="http://schemas.microsoft.com/office/drawing/2014/main" id="{793F9401-AD14-4D71-B890-23AA992F27EB}"/>
              </a:ext>
            </a:extLst>
          </p:cNvPr>
          <p:cNvSpPr/>
          <p:nvPr/>
        </p:nvSpPr>
        <p:spPr>
          <a:xfrm>
            <a:off x="4660968" y="73801"/>
            <a:ext cx="2900153" cy="1015663"/>
          </a:xfrm>
          <a:prstGeom prst="rect">
            <a:avLst/>
          </a:prstGeom>
        </p:spPr>
        <p:txBody>
          <a:bodyPr wrap="none">
            <a:spAutoFit/>
          </a:bodyPr>
          <a:lstStyle/>
          <a:p>
            <a:r>
              <a:rPr lang="en-US" sz="6000" b="1" dirty="0">
                <a:latin typeface="TH SarabunPSK" panose="020B0500040200020003" pitchFamily="34" charset="-34"/>
                <a:cs typeface="TH SarabunPSK" panose="020B0500040200020003" pitchFamily="34" charset="-34"/>
              </a:rPr>
              <a:t>References</a:t>
            </a:r>
          </a:p>
        </p:txBody>
      </p:sp>
      <p:pic>
        <p:nvPicPr>
          <p:cNvPr id="6" name="รูปภาพ 5">
            <a:extLst>
              <a:ext uri="{FF2B5EF4-FFF2-40B4-BE49-F238E27FC236}">
                <a16:creationId xmlns:a16="http://schemas.microsoft.com/office/drawing/2014/main" id="{4BE74737-EF2F-46C0-8DA0-CF181DF5A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90" y="1403290"/>
            <a:ext cx="3567929" cy="4748296"/>
          </a:xfrm>
          <a:prstGeom prst="rect">
            <a:avLst/>
          </a:prstGeom>
        </p:spPr>
      </p:pic>
      <p:pic>
        <p:nvPicPr>
          <p:cNvPr id="5" name="รูปภาพ 4" descr="รูปภาพประกอบด้วย ข้อความ, ภาพหน้าจอ, ตัวอักษร, ออกแบบ&#10;&#10;เนื้อหาที่สร้างโดย AI อาจไม่ถูกต้อง">
            <a:extLst>
              <a:ext uri="{FF2B5EF4-FFF2-40B4-BE49-F238E27FC236}">
                <a16:creationId xmlns:a16="http://schemas.microsoft.com/office/drawing/2014/main" id="{10D760FA-FFA2-9FE9-88AE-F2B124669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599" y="1403290"/>
            <a:ext cx="3711262" cy="4823878"/>
          </a:xfrm>
          <a:prstGeom prst="rect">
            <a:avLst/>
          </a:prstGeom>
        </p:spPr>
      </p:pic>
      <p:pic>
        <p:nvPicPr>
          <p:cNvPr id="8" name="รูปภาพ 7" descr="รูปภาพประกอบด้วย ข้อความ, ภาพหน้าจอ, ตัวอักษร, เครื่องหมาย&#10;&#10;เนื้อหาที่สร้างโดย AI อาจไม่ถูกต้อง">
            <a:extLst>
              <a:ext uri="{FF2B5EF4-FFF2-40B4-BE49-F238E27FC236}">
                <a16:creationId xmlns:a16="http://schemas.microsoft.com/office/drawing/2014/main" id="{F764ADBA-DB85-0F38-BF6B-11FD9BED1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3842" y="1403290"/>
            <a:ext cx="3710041" cy="4822307"/>
          </a:xfrm>
          <a:prstGeom prst="rect">
            <a:avLst/>
          </a:prstGeom>
        </p:spPr>
      </p:pic>
    </p:spTree>
    <p:extLst>
      <p:ext uri="{BB962C8B-B14F-4D97-AF65-F5344CB8AC3E}">
        <p14:creationId xmlns:p14="http://schemas.microsoft.com/office/powerpoint/2010/main" val="2140643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รูปภาพ 7">
            <a:extLst>
              <a:ext uri="{FF2B5EF4-FFF2-40B4-BE49-F238E27FC236}">
                <a16:creationId xmlns:a16="http://schemas.microsoft.com/office/drawing/2014/main" id="{6A193443-67EC-404B-A373-55AD442A8A93}"/>
              </a:ext>
            </a:extLst>
          </p:cNvPr>
          <p:cNvPicPr>
            <a:picLocks noChangeAspect="1"/>
          </p:cNvPicPr>
          <p:nvPr/>
        </p:nvPicPr>
        <p:blipFill>
          <a:blip r:embed="rId4">
            <a:extLst>
              <a:ext uri="{28A0092B-C50C-407E-A947-70E740481C1C}">
                <a14:useLocalDpi xmlns:a14="http://schemas.microsoft.com/office/drawing/2010/main" val="0"/>
              </a:ext>
            </a:extLst>
          </a:blip>
          <a:srcRect t="802" r="1" b="1"/>
          <a:stretch>
            <a:fillRect/>
          </a:stretch>
        </p:blipFill>
        <p:spPr>
          <a:xfrm>
            <a:off x="643467" y="643467"/>
            <a:ext cx="10905066" cy="5571066"/>
          </a:xfrm>
          <a:prstGeom prst="rect">
            <a:avLst/>
          </a:prstGeom>
        </p:spPr>
      </p:pic>
      <p:sp>
        <p:nvSpPr>
          <p:cNvPr id="5" name="ตัวแทนวันที่ 4">
            <a:extLst>
              <a:ext uri="{FF2B5EF4-FFF2-40B4-BE49-F238E27FC236}">
                <a16:creationId xmlns:a16="http://schemas.microsoft.com/office/drawing/2014/main" id="{E150B8BC-9406-C55B-4750-5F0AFD050133}"/>
              </a:ext>
            </a:extLst>
          </p:cNvPr>
          <p:cNvSpPr>
            <a:spLocks noGrp="1"/>
          </p:cNvSpPr>
          <p:nvPr>
            <p:ph type="dt" sz="half" idx="10"/>
          </p:nvPr>
        </p:nvSpPr>
        <p:spPr>
          <a:xfrm>
            <a:off x="838200" y="6356350"/>
            <a:ext cx="2743200" cy="365125"/>
          </a:xfrm>
        </p:spPr>
        <p:txBody>
          <a:bodyPr>
            <a:normAutofit/>
          </a:bodyPr>
          <a:lstStyle/>
          <a:p>
            <a:pPr>
              <a:spcAft>
                <a:spcPts val="600"/>
              </a:spcAft>
            </a:pPr>
            <a:fld id="{0BDC4764-F656-4735-9820-9886F8DF1D6A}" type="datetime1">
              <a:rPr lang="en-US" smtClean="0"/>
              <a:pPr>
                <a:spcAft>
                  <a:spcPts val="600"/>
                </a:spcAft>
              </a:pPr>
              <a:t>5/26/2026</a:t>
            </a:fld>
            <a:endParaRPr lang="en-US"/>
          </a:p>
        </p:txBody>
      </p:sp>
      <p:sp>
        <p:nvSpPr>
          <p:cNvPr id="6" name="ตัวแทนท้ายกระดาษ 5">
            <a:extLst>
              <a:ext uri="{FF2B5EF4-FFF2-40B4-BE49-F238E27FC236}">
                <a16:creationId xmlns:a16="http://schemas.microsoft.com/office/drawing/2014/main" id="{7F169D18-38B6-F077-F921-17103EFF017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Sample Footer Text</a:t>
            </a:r>
          </a:p>
        </p:txBody>
      </p:sp>
      <p:sp>
        <p:nvSpPr>
          <p:cNvPr id="7" name="ตัวแทนหมายเลขสไลด์ 6">
            <a:extLst>
              <a:ext uri="{FF2B5EF4-FFF2-40B4-BE49-F238E27FC236}">
                <a16:creationId xmlns:a16="http://schemas.microsoft.com/office/drawing/2014/main" id="{F403CE0B-2B38-EC53-F3CA-A3D77FA3C25F}"/>
              </a:ext>
            </a:extLst>
          </p:cNvPr>
          <p:cNvSpPr>
            <a:spLocks noGrp="1"/>
          </p:cNvSpPr>
          <p:nvPr>
            <p:ph type="sldNum" sz="quarter" idx="12"/>
          </p:nvPr>
        </p:nvSpPr>
        <p:spPr>
          <a:xfrm>
            <a:off x="8610600" y="6356350"/>
            <a:ext cx="2743200" cy="365125"/>
          </a:xfrm>
        </p:spPr>
        <p:txBody>
          <a:bodyPr>
            <a:normAutofit/>
          </a:bodyPr>
          <a:lstStyle/>
          <a:p>
            <a:pPr>
              <a:spcAft>
                <a:spcPts val="600"/>
              </a:spcAft>
            </a:pPr>
            <a:fld id="{C68AC1EC-23E2-4F0E-A5A4-674EC8DB954E}" type="slidenum">
              <a:rPr lang="en-US" smtClean="0"/>
              <a:pPr>
                <a:spcAft>
                  <a:spcPts val="600"/>
                </a:spcAft>
              </a:pPr>
              <a:t>114</a:t>
            </a:fld>
            <a:endParaRPr lang="en-US"/>
          </a:p>
        </p:txBody>
      </p:sp>
    </p:spTree>
    <p:extLst>
      <p:ext uri="{BB962C8B-B14F-4D97-AF65-F5344CB8AC3E}">
        <p14:creationId xmlns:p14="http://schemas.microsoft.com/office/powerpoint/2010/main" val="317386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491EECAA-CF5E-ECCA-1226-AD24309F941E}"/>
              </a:ext>
            </a:extLst>
          </p:cNvPr>
          <p:cNvSpPr>
            <a:spLocks noGrp="1"/>
          </p:cNvSpPr>
          <p:nvPr>
            <p:ph type="title"/>
          </p:nvPr>
        </p:nvSpPr>
        <p:spPr/>
        <p:txBody>
          <a:bodyPr/>
          <a:lstStyle/>
          <a:p>
            <a:r>
              <a:rPr lang="en-US" dirty="0"/>
              <a:t>Key of  Training</a:t>
            </a:r>
          </a:p>
        </p:txBody>
      </p:sp>
      <p:sp>
        <p:nvSpPr>
          <p:cNvPr id="3" name="ตัวแทนเนื้อหา 2">
            <a:extLst>
              <a:ext uri="{FF2B5EF4-FFF2-40B4-BE49-F238E27FC236}">
                <a16:creationId xmlns:a16="http://schemas.microsoft.com/office/drawing/2014/main" id="{0519D13B-CAE4-D4CA-42BC-102E31BCFDDD}"/>
              </a:ext>
            </a:extLst>
          </p:cNvPr>
          <p:cNvSpPr>
            <a:spLocks noGrp="1"/>
          </p:cNvSpPr>
          <p:nvPr>
            <p:ph sz="half" idx="1"/>
          </p:nvPr>
        </p:nvSpPr>
        <p:spPr>
          <a:xfrm>
            <a:off x="4215220" y="1983467"/>
            <a:ext cx="4355514" cy="4351338"/>
          </a:xfrm>
        </p:spPr>
        <p:txBody>
          <a:bodyPr/>
          <a:lstStyle/>
          <a:p>
            <a:r>
              <a:rPr lang="en-US" dirty="0"/>
              <a:t>Recognize</a:t>
            </a:r>
            <a:r>
              <a:rPr lang="th-TH" dirty="0"/>
              <a:t> </a:t>
            </a:r>
            <a:r>
              <a:rPr lang="en-US" dirty="0"/>
              <a:t> </a:t>
            </a:r>
          </a:p>
          <a:p>
            <a:r>
              <a:rPr lang="en-US" dirty="0"/>
              <a:t>Prevention </a:t>
            </a:r>
            <a:r>
              <a:rPr lang="en-US" dirty="0">
                <a:solidFill>
                  <a:srgbClr val="FF0000"/>
                </a:solidFill>
              </a:rPr>
              <a:t>(Primary Goal)</a:t>
            </a:r>
          </a:p>
          <a:p>
            <a:r>
              <a:rPr lang="en-US" dirty="0">
                <a:solidFill>
                  <a:schemeClr val="tx1"/>
                </a:solidFill>
              </a:rPr>
              <a:t>Avoidance </a:t>
            </a:r>
          </a:p>
          <a:p>
            <a:r>
              <a:rPr lang="en-US" dirty="0"/>
              <a:t>Recovery </a:t>
            </a:r>
          </a:p>
        </p:txBody>
      </p:sp>
      <p:sp>
        <p:nvSpPr>
          <p:cNvPr id="4" name="ตัวแทนเนื้อหา 3">
            <a:extLst>
              <a:ext uri="{FF2B5EF4-FFF2-40B4-BE49-F238E27FC236}">
                <a16:creationId xmlns:a16="http://schemas.microsoft.com/office/drawing/2014/main" id="{1C715CFE-8F55-B9F9-82C6-3879852B385B}"/>
              </a:ext>
            </a:extLst>
          </p:cNvPr>
          <p:cNvSpPr>
            <a:spLocks noGrp="1"/>
          </p:cNvSpPr>
          <p:nvPr>
            <p:ph sz="half" idx="2"/>
          </p:nvPr>
        </p:nvSpPr>
        <p:spPr>
          <a:xfrm>
            <a:off x="9444039" y="1983467"/>
            <a:ext cx="2214560" cy="4351338"/>
          </a:xfrm>
        </p:spPr>
        <p:txBody>
          <a:bodyPr/>
          <a:lstStyle/>
          <a:p>
            <a:r>
              <a:rPr lang="en-US" dirty="0">
                <a:solidFill>
                  <a:schemeClr val="tx1"/>
                </a:solidFill>
              </a:rPr>
              <a:t>Startle</a:t>
            </a:r>
          </a:p>
          <a:p>
            <a:r>
              <a:rPr lang="en-US" dirty="0">
                <a:solidFill>
                  <a:schemeClr val="tx1"/>
                </a:solidFill>
              </a:rPr>
              <a:t>Surprise</a:t>
            </a:r>
          </a:p>
          <a:p>
            <a:r>
              <a:rPr lang="en-US" dirty="0"/>
              <a:t>Unexpected</a:t>
            </a:r>
          </a:p>
          <a:p>
            <a:r>
              <a:rPr lang="en-US" dirty="0"/>
              <a:t>Unplanning </a:t>
            </a:r>
          </a:p>
          <a:p>
            <a:endParaRPr lang="en-US" dirty="0"/>
          </a:p>
        </p:txBody>
      </p:sp>
      <p:sp>
        <p:nvSpPr>
          <p:cNvPr id="5" name="ตัวแทนเนื้อหา 3">
            <a:extLst>
              <a:ext uri="{FF2B5EF4-FFF2-40B4-BE49-F238E27FC236}">
                <a16:creationId xmlns:a16="http://schemas.microsoft.com/office/drawing/2014/main" id="{F971B3AF-DDFE-BF81-61B1-22401E6706F2}"/>
              </a:ext>
            </a:extLst>
          </p:cNvPr>
          <p:cNvSpPr txBox="1">
            <a:spLocks/>
          </p:cNvSpPr>
          <p:nvPr/>
        </p:nvSpPr>
        <p:spPr>
          <a:xfrm>
            <a:off x="942296" y="1983466"/>
            <a:ext cx="2138361" cy="42522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Knowledge </a:t>
            </a:r>
          </a:p>
          <a:p>
            <a:r>
              <a:rPr lang="en-US" dirty="0"/>
              <a:t>Skill  </a:t>
            </a:r>
          </a:p>
          <a:p>
            <a:r>
              <a:rPr lang="en-US" dirty="0"/>
              <a:t>FSTD</a:t>
            </a:r>
          </a:p>
          <a:p>
            <a:endParaRPr lang="en-US" dirty="0"/>
          </a:p>
        </p:txBody>
      </p:sp>
    </p:spTree>
    <p:extLst>
      <p:ext uri="{BB962C8B-B14F-4D97-AF65-F5344CB8AC3E}">
        <p14:creationId xmlns:p14="http://schemas.microsoft.com/office/powerpoint/2010/main" val="1928957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ชื่อเรื่อง 4">
            <a:extLst>
              <a:ext uri="{FF2B5EF4-FFF2-40B4-BE49-F238E27FC236}">
                <a16:creationId xmlns:a16="http://schemas.microsoft.com/office/drawing/2014/main" id="{4CD5FF8D-D3EF-C964-EB50-722DACA20CCE}"/>
              </a:ext>
            </a:extLst>
          </p:cNvPr>
          <p:cNvSpPr>
            <a:spLocks noGrp="1"/>
          </p:cNvSpPr>
          <p:nvPr>
            <p:ph type="ctrTitle"/>
          </p:nvPr>
        </p:nvSpPr>
        <p:spPr>
          <a:xfrm>
            <a:off x="4377313" y="687388"/>
            <a:ext cx="6290687" cy="5483225"/>
          </a:xfrm>
          <a:effectLst/>
        </p:spPr>
        <p:txBody>
          <a:bodyPr wrap="square" anchor="ctr">
            <a:normAutofit/>
          </a:bodyPr>
          <a:lstStyle/>
          <a:p>
            <a:pPr algn="l"/>
            <a:r>
              <a:rPr lang="en-US" sz="7200" dirty="0">
                <a:solidFill>
                  <a:schemeClr val="tx1">
                    <a:lumMod val="95000"/>
                  </a:schemeClr>
                </a:solidFill>
              </a:rPr>
              <a:t>Knowledge  </a:t>
            </a:r>
            <a:br>
              <a:rPr lang="en-US" sz="7200" dirty="0">
                <a:solidFill>
                  <a:schemeClr val="tx1">
                    <a:lumMod val="95000"/>
                  </a:schemeClr>
                </a:solidFill>
              </a:rPr>
            </a:br>
            <a:r>
              <a:rPr lang="th-TH" sz="7200" dirty="0">
                <a:solidFill>
                  <a:schemeClr val="tx1">
                    <a:lumMod val="95000"/>
                  </a:schemeClr>
                </a:solidFill>
              </a:rPr>
              <a:t>ความรู้ที่เกี่ยวข้อง</a:t>
            </a:r>
            <a:endParaRPr lang="en-US" sz="7200" dirty="0">
              <a:solidFill>
                <a:schemeClr val="tx1">
                  <a:lumMod val="95000"/>
                </a:schemeClr>
              </a:solidFill>
            </a:endParaRP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5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มุมมองด้านในของร่มสีแดง">
            <a:extLst>
              <a:ext uri="{FF2B5EF4-FFF2-40B4-BE49-F238E27FC236}">
                <a16:creationId xmlns:a16="http://schemas.microsoft.com/office/drawing/2014/main" id="{561B6A32-521F-1435-9843-79F6122F9414}"/>
              </a:ext>
            </a:extLst>
          </p:cNvPr>
          <p:cNvPicPr>
            <a:picLocks noChangeAspect="1"/>
          </p:cNvPicPr>
          <p:nvPr/>
        </p:nvPicPr>
        <p:blipFill>
          <a:blip r:embed="rId3">
            <a:duotone>
              <a:prstClr val="black"/>
              <a:schemeClr val="tx2">
                <a:tint val="45000"/>
                <a:satMod val="400000"/>
              </a:schemeClr>
            </a:duotone>
            <a:alphaModFix amt="12000"/>
          </a:blip>
          <a:srcRect t="15730"/>
          <a:stretch>
            <a:fillRect/>
          </a:stretch>
        </p:blipFill>
        <p:spPr>
          <a:xfrm>
            <a:off x="20" y="1"/>
            <a:ext cx="12191980" cy="6858000"/>
          </a:xfrm>
          <a:prstGeom prst="rect">
            <a:avLst/>
          </a:prstGeom>
        </p:spPr>
      </p:pic>
      <p:sp>
        <p:nvSpPr>
          <p:cNvPr id="2" name="ชื่อเรื่อง 1">
            <a:extLst>
              <a:ext uri="{FF2B5EF4-FFF2-40B4-BE49-F238E27FC236}">
                <a16:creationId xmlns:a16="http://schemas.microsoft.com/office/drawing/2014/main" id="{B4254151-D567-5E7A-7F37-0D4BB4FCE667}"/>
              </a:ext>
            </a:extLst>
          </p:cNvPr>
          <p:cNvSpPr>
            <a:spLocks noGrp="1"/>
          </p:cNvSpPr>
          <p:nvPr>
            <p:ph type="title"/>
          </p:nvPr>
        </p:nvSpPr>
        <p:spPr>
          <a:xfrm>
            <a:off x="2209800" y="4464028"/>
            <a:ext cx="9144000" cy="1641490"/>
          </a:xfrm>
        </p:spPr>
        <p:txBody>
          <a:bodyPr vert="horz" wrap="none" lIns="91440" tIns="45720" rIns="91440" bIns="45720" rtlCol="0" anchor="t">
            <a:normAutofit/>
          </a:bodyPr>
          <a:lstStyle/>
          <a:p>
            <a:pPr algn="r"/>
            <a:r>
              <a:rPr lang="en-US" sz="9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Aerodynamic</a:t>
            </a:r>
          </a:p>
        </p:txBody>
      </p:sp>
    </p:spTree>
    <p:extLst>
      <p:ext uri="{BB962C8B-B14F-4D97-AF65-F5344CB8AC3E}">
        <p14:creationId xmlns:p14="http://schemas.microsoft.com/office/powerpoint/2010/main" val="459481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E4E3-B4EA-F479-D82C-F4C73C7FB50C}"/>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18E5429D-D653-EEFD-91D8-D5B1FD4B617B}"/>
              </a:ext>
            </a:extLst>
          </p:cNvPr>
          <p:cNvSpPr>
            <a:spLocks noGrp="1"/>
          </p:cNvSpPr>
          <p:nvPr>
            <p:ph type="title"/>
          </p:nvPr>
        </p:nvSpPr>
        <p:spPr>
          <a:xfrm>
            <a:off x="381000" y="29817"/>
            <a:ext cx="10515600" cy="1325563"/>
          </a:xfrm>
        </p:spPr>
        <p:txBody>
          <a:bodyPr>
            <a:normAutofit/>
          </a:bodyPr>
          <a:lstStyle/>
          <a:p>
            <a:r>
              <a:rPr lang="en-US" dirty="0"/>
              <a:t>Aerodynamic</a:t>
            </a:r>
          </a:p>
        </p:txBody>
      </p:sp>
      <p:pic>
        <p:nvPicPr>
          <p:cNvPr id="4" name="ตัวแทนเนื้อหา 8">
            <a:extLst>
              <a:ext uri="{FF2B5EF4-FFF2-40B4-BE49-F238E27FC236}">
                <a16:creationId xmlns:a16="http://schemas.microsoft.com/office/drawing/2014/main" id="{A3C419DE-86DE-836F-0174-6709FE70C9D2}"/>
              </a:ext>
            </a:extLst>
          </p:cNvPr>
          <p:cNvPicPr>
            <a:picLocks noChangeAspect="1"/>
          </p:cNvPicPr>
          <p:nvPr/>
        </p:nvPicPr>
        <p:blipFill rotWithShape="1">
          <a:blip r:embed="rId2"/>
          <a:srcRect l="19275" t="19389" r="24782" b="10239"/>
          <a:stretch/>
        </p:blipFill>
        <p:spPr>
          <a:xfrm>
            <a:off x="2335310" y="1496894"/>
            <a:ext cx="7216580" cy="5103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165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799C224-3728-5E49-AD77-7B119489CC1C}"/>
              </a:ext>
            </a:extLst>
          </p:cNvPr>
          <p:cNvSpPr>
            <a:spLocks noGrp="1"/>
          </p:cNvSpPr>
          <p:nvPr>
            <p:ph type="title"/>
          </p:nvPr>
        </p:nvSpPr>
        <p:spPr>
          <a:xfrm>
            <a:off x="272142" y="0"/>
            <a:ext cx="11919857" cy="1325563"/>
          </a:xfrm>
        </p:spPr>
        <p:txBody>
          <a:bodyPr/>
          <a:lstStyle/>
          <a:p>
            <a:r>
              <a:rPr lang="en-US" sz="5400" dirty="0"/>
              <a:t>Angle of attack (AOA) </a:t>
            </a:r>
            <a:endParaRPr lang="en-US" dirty="0"/>
          </a:p>
        </p:txBody>
      </p:sp>
      <p:pic>
        <p:nvPicPr>
          <p:cNvPr id="4" name="ตัวแทนเนื้อหา 4" descr="รูปภาพประกอบด้วย ข้อความ, แผนที่, ภาพหน้าจอ, ซอฟต์แวร์&#10;&#10;เนื้อหาที่สร้างโดย AI อาจไม่ถูกต้อง">
            <a:extLst>
              <a:ext uri="{FF2B5EF4-FFF2-40B4-BE49-F238E27FC236}">
                <a16:creationId xmlns:a16="http://schemas.microsoft.com/office/drawing/2014/main" id="{87D7D551-F9B6-EFA1-777C-4B1225DE353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872" t="22700" r="25116" b="6401"/>
          <a:stretch/>
        </p:blipFill>
        <p:spPr>
          <a:xfrm>
            <a:off x="185477" y="1499742"/>
            <a:ext cx="6879351" cy="5175306"/>
          </a:xfrm>
          <a:prstGeom prst="rect">
            <a:avLst/>
          </a:prstGeom>
        </p:spPr>
      </p:pic>
      <p:pic>
        <p:nvPicPr>
          <p:cNvPr id="5" name="รูปภาพ 4" descr="รูปภาพประกอบด้วย ข้อความ, ภาพหน้าจอ, ออกแบบ&#10;&#10;เนื้อหาที่สร้างโดย AI อาจไม่ถูกต้อง">
            <a:extLst>
              <a:ext uri="{FF2B5EF4-FFF2-40B4-BE49-F238E27FC236}">
                <a16:creationId xmlns:a16="http://schemas.microsoft.com/office/drawing/2014/main" id="{4C9EE942-3B8D-1534-6A1E-7D47E8374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828" y="1499742"/>
            <a:ext cx="5027174" cy="3129415"/>
          </a:xfrm>
          <a:prstGeom prst="rect">
            <a:avLst/>
          </a:prstGeom>
        </p:spPr>
      </p:pic>
      <p:sp>
        <p:nvSpPr>
          <p:cNvPr id="6" name="กล่องข้อความ 5">
            <a:extLst>
              <a:ext uri="{FF2B5EF4-FFF2-40B4-BE49-F238E27FC236}">
                <a16:creationId xmlns:a16="http://schemas.microsoft.com/office/drawing/2014/main" id="{F8BEA19C-C1F2-CD9C-9E2D-A1FA8AB2AD38}"/>
              </a:ext>
            </a:extLst>
          </p:cNvPr>
          <p:cNvSpPr txBox="1"/>
          <p:nvPr/>
        </p:nvSpPr>
        <p:spPr>
          <a:xfrm>
            <a:off x="7293429" y="4855029"/>
            <a:ext cx="47130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prstClr val="white"/>
                </a:solidFill>
                <a:effectLst/>
                <a:uLnTx/>
                <a:uFillTx/>
                <a:latin typeface="Corbel" panose="020B0503020204020204"/>
                <a:ea typeface="+mn-ea"/>
                <a:cs typeface="DilleniaUPC" panose="02020603050405020304" pitchFamily="18" charset="-34"/>
              </a:rPr>
              <a:t>มุมที่ทำกับ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Flight path </a:t>
            </a:r>
          </a:p>
        </p:txBody>
      </p:sp>
    </p:spTree>
    <p:extLst>
      <p:ext uri="{BB962C8B-B14F-4D97-AF65-F5344CB8AC3E}">
        <p14:creationId xmlns:p14="http://schemas.microsoft.com/office/powerpoint/2010/main" val="335421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61A9E3C-95D8-F573-9043-E8D8B3690AA5}"/>
              </a:ext>
            </a:extLst>
          </p:cNvPr>
          <p:cNvSpPr>
            <a:spLocks noGrp="1"/>
          </p:cNvSpPr>
          <p:nvPr>
            <p:ph type="title"/>
          </p:nvPr>
        </p:nvSpPr>
        <p:spPr/>
        <p:txBody>
          <a:bodyPr/>
          <a:lstStyle/>
          <a:p>
            <a:r>
              <a:rPr lang="en-US" dirty="0"/>
              <a:t>Critical Angle of attack </a:t>
            </a:r>
          </a:p>
        </p:txBody>
      </p:sp>
      <p:pic>
        <p:nvPicPr>
          <p:cNvPr id="4" name="Picture 2" descr="https://upload.wikimedia.org/wikipedia/commons/0/0c/AFH_Figure_4-2.JPG">
            <a:extLst>
              <a:ext uri="{FF2B5EF4-FFF2-40B4-BE49-F238E27FC236}">
                <a16:creationId xmlns:a16="http://schemas.microsoft.com/office/drawing/2014/main" id="{4D8681CB-3FD8-366A-CE3A-ACB9889C45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5" t="1059" r="3111" b="1369"/>
          <a:stretch/>
        </p:blipFill>
        <p:spPr bwMode="auto">
          <a:xfrm>
            <a:off x="2104599" y="1459855"/>
            <a:ext cx="7801399" cy="5254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05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9A2F943A-CFB0-808A-C594-B7AF0CCF7216}"/>
              </a:ext>
            </a:extLst>
          </p:cNvPr>
          <p:cNvSpPr>
            <a:spLocks noGrp="1"/>
          </p:cNvSpPr>
          <p:nvPr>
            <p:ph type="title"/>
          </p:nvPr>
        </p:nvSpPr>
        <p:spPr/>
        <p:txBody>
          <a:bodyPr/>
          <a:lstStyle/>
          <a:p>
            <a:r>
              <a:rPr lang="en-US" dirty="0"/>
              <a:t>Stall </a:t>
            </a:r>
          </a:p>
        </p:txBody>
      </p:sp>
      <p:pic>
        <p:nvPicPr>
          <p:cNvPr id="5" name="ตัวแทนเนื้อหา 4" descr="รูปภาพประกอบด้วย การเดินทางทางอากาศ, ภาพหน้าจอ, เที่ยวบิน, เครื่องบิน&#10;&#10;เนื้อหาที่สร้างโดย AI อาจไม่ถูกต้อง">
            <a:extLst>
              <a:ext uri="{FF2B5EF4-FFF2-40B4-BE49-F238E27FC236}">
                <a16:creationId xmlns:a16="http://schemas.microsoft.com/office/drawing/2014/main" id="{81417136-5E61-91AA-596F-6827A69B68B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55" b="-1"/>
          <a:stretch/>
        </p:blipFill>
        <p:spPr>
          <a:xfrm>
            <a:off x="1328057" y="1370166"/>
            <a:ext cx="9535886" cy="5118927"/>
          </a:xfrm>
        </p:spPr>
      </p:pic>
    </p:spTree>
    <p:extLst>
      <p:ext uri="{BB962C8B-B14F-4D97-AF65-F5344CB8AC3E}">
        <p14:creationId xmlns:p14="http://schemas.microsoft.com/office/powerpoint/2010/main" val="1534714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เงาของฟาร์มกังหันลม">
            <a:extLst>
              <a:ext uri="{FF2B5EF4-FFF2-40B4-BE49-F238E27FC236}">
                <a16:creationId xmlns:a16="http://schemas.microsoft.com/office/drawing/2014/main" id="{619ADF60-B1A2-589E-D9F0-4F5482019F38}"/>
              </a:ext>
            </a:extLst>
          </p:cNvPr>
          <p:cNvPicPr>
            <a:picLocks noChangeAspect="1"/>
          </p:cNvPicPr>
          <p:nvPr/>
        </p:nvPicPr>
        <p:blipFill>
          <a:blip r:embed="rId3">
            <a:alphaModFix amt="12000"/>
            <a:grayscl/>
          </a:blip>
          <a:srcRect t="25634"/>
          <a:stretch>
            <a:fillRect/>
          </a:stretch>
        </p:blipFill>
        <p:spPr>
          <a:xfrm>
            <a:off x="20" y="1"/>
            <a:ext cx="12191980" cy="5938683"/>
          </a:xfrm>
          <a:prstGeom prst="rect">
            <a:avLst/>
          </a:prstGeom>
          <a:effectLst>
            <a:reflection blurRad="38100" stA="55000" endPos="15000" dir="5400000" sy="-100000" algn="bl" rotWithShape="0"/>
          </a:effectLst>
        </p:spPr>
      </p:pic>
      <p:sp>
        <p:nvSpPr>
          <p:cNvPr id="2" name="ชื่อเรื่อง 1">
            <a:extLst>
              <a:ext uri="{FF2B5EF4-FFF2-40B4-BE49-F238E27FC236}">
                <a16:creationId xmlns:a16="http://schemas.microsoft.com/office/drawing/2014/main" id="{C1F96B1B-3B86-4E26-1891-585860D49806}"/>
              </a:ext>
            </a:extLst>
          </p:cNvPr>
          <p:cNvSpPr>
            <a:spLocks noGrp="1"/>
          </p:cNvSpPr>
          <p:nvPr>
            <p:ph type="title"/>
          </p:nvPr>
        </p:nvSpPr>
        <p:spPr>
          <a:xfrm>
            <a:off x="2209800" y="4464028"/>
            <a:ext cx="9144000" cy="1641490"/>
          </a:xfrm>
        </p:spPr>
        <p:txBody>
          <a:bodyPr vert="horz" wrap="none" lIns="91440" tIns="45720" rIns="91440" bIns="45720" rtlCol="0" anchor="t">
            <a:normAutofit/>
          </a:bodyPr>
          <a:lstStyle/>
          <a:p>
            <a:pPr algn="r"/>
            <a:r>
              <a:rPr lang="en-US" sz="9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Energy Management</a:t>
            </a:r>
          </a:p>
        </p:txBody>
      </p:sp>
    </p:spTree>
    <p:extLst>
      <p:ext uri="{BB962C8B-B14F-4D97-AF65-F5344CB8AC3E}">
        <p14:creationId xmlns:p14="http://schemas.microsoft.com/office/powerpoint/2010/main" val="42733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ตัวแทนเนื้อหา 4" descr="ผู้โดยสารชายนั่งบนกระเป๋าเดินทางบนรันเวย์สนามบินและคลุมศีรษะด้วยมือ เขาดูเหนื่อยและหงุดหงิด บางทีเครื่องบินของเขาอาจถูกยกเลิกหรือล่าช้า บางทีเขาอาจพลาดเครื่องบินของเขา ดวงอาทิตย์ส่องแสงในพื้นหลังที่เครื่องบินบินขึ้น">
            <a:extLst>
              <a:ext uri="{FF2B5EF4-FFF2-40B4-BE49-F238E27FC236}">
                <a16:creationId xmlns:a16="http://schemas.microsoft.com/office/drawing/2014/main" id="{D0636B62-22AF-42C5-9999-7861019840EF}"/>
              </a:ext>
            </a:extLst>
          </p:cNvPr>
          <p:cNvPicPr>
            <a:picLocks noGrp="1" noChangeAspect="1"/>
          </p:cNvPicPr>
          <p:nvPr>
            <p:ph sz="half" idx="1"/>
          </p:nvPr>
        </p:nvPicPr>
        <p:blipFill>
          <a:blip r:embed="rId4"/>
          <a:srcRect b="1692"/>
          <a:stretch>
            <a:fillRect/>
          </a:stretch>
        </p:blipFill>
        <p:spPr>
          <a:xfrm>
            <a:off x="7552944" y="10"/>
            <a:ext cx="4639056" cy="6857990"/>
          </a:xfrm>
          <a:prstGeom prst="rect">
            <a:avLst/>
          </a:prstGeom>
        </p:spPr>
      </p:pic>
      <p:sp useBgFill="1">
        <p:nvSpPr>
          <p:cNvPr id="10" name="Rectangle 9">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D5875A54-4A42-6B95-0938-78395B3E3E90}"/>
              </a:ext>
            </a:extLst>
          </p:cNvPr>
          <p:cNvSpPr>
            <a:spLocks noGrp="1"/>
          </p:cNvSpPr>
          <p:nvPr>
            <p:ph type="title"/>
          </p:nvPr>
        </p:nvSpPr>
        <p:spPr>
          <a:xfrm>
            <a:off x="838201" y="365125"/>
            <a:ext cx="6361590" cy="1325563"/>
          </a:xfrm>
        </p:spPr>
        <p:txBody>
          <a:bodyPr vert="horz" lIns="91440" tIns="45720" rIns="91440" bIns="45720" rtlCol="0" anchor="ctr">
            <a:normAutofit/>
          </a:bodyPr>
          <a:lstStyle/>
          <a:p>
            <a:r>
              <a:rPr lang="en-US" dirty="0" err="1"/>
              <a:t>หัวข้อในการนำเสนอ</a:t>
            </a:r>
            <a:endParaRPr lang="en-US" dirty="0"/>
          </a:p>
        </p:txBody>
      </p:sp>
      <p:sp>
        <p:nvSpPr>
          <p:cNvPr id="4" name="ตัวแทนเนื้อหา 3">
            <a:extLst>
              <a:ext uri="{FF2B5EF4-FFF2-40B4-BE49-F238E27FC236}">
                <a16:creationId xmlns:a16="http://schemas.microsoft.com/office/drawing/2014/main" id="{C5F7C481-259F-91DC-9B2C-C1A40ECA15A6}"/>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1120000" y="1825625"/>
            <a:ext cx="6079791" cy="4351338"/>
          </a:xfrm>
        </p:spPr>
        <p:txBody>
          <a:bodyPr vert="horz" lIns="91440" tIns="45720" rIns="91440" bIns="45720" rtlCol="0">
            <a:normAutofit/>
          </a:bodyPr>
          <a:lstStyle/>
          <a:p>
            <a:r>
              <a:rPr lang="th-TH" dirty="0">
                <a:solidFill>
                  <a:schemeClr val="tx1">
                    <a:lumMod val="95000"/>
                  </a:schemeClr>
                </a:solidFill>
              </a:rPr>
              <a:t>ที่มาและองค์ประกอบของ</a:t>
            </a:r>
            <a:r>
              <a:rPr lang="en-US" dirty="0">
                <a:solidFill>
                  <a:schemeClr val="tx1">
                    <a:lumMod val="95000"/>
                  </a:schemeClr>
                </a:solidFill>
              </a:rPr>
              <a:t> UPRT</a:t>
            </a:r>
          </a:p>
          <a:p>
            <a:r>
              <a:rPr lang="en-US" dirty="0">
                <a:solidFill>
                  <a:schemeClr val="tx1">
                    <a:lumMod val="95000"/>
                  </a:schemeClr>
                </a:solidFill>
              </a:rPr>
              <a:t>Knowledge  </a:t>
            </a:r>
            <a:r>
              <a:rPr lang="th-TH" dirty="0">
                <a:solidFill>
                  <a:schemeClr val="tx1">
                    <a:lumMod val="95000"/>
                  </a:schemeClr>
                </a:solidFill>
              </a:rPr>
              <a:t>ความรู้ที่เกี่ยวข้อง</a:t>
            </a:r>
            <a:endParaRPr lang="en-US" dirty="0">
              <a:solidFill>
                <a:schemeClr val="tx1">
                  <a:lumMod val="95000"/>
                </a:schemeClr>
              </a:solidFill>
            </a:endParaRPr>
          </a:p>
          <a:p>
            <a:r>
              <a:rPr lang="en-US"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Causes  And  Contribution  Faction  of   Upset</a:t>
            </a:r>
            <a:endParaRPr lang="en-US" dirty="0"/>
          </a:p>
          <a:p>
            <a:r>
              <a:rPr lang="en-US" spc="-300" dirty="0">
                <a:solidFill>
                  <a:schemeClr val="tx1">
                    <a:lumMod val="95000"/>
                  </a:schemeClr>
                </a:solidFill>
                <a:effectLst>
                  <a:outerShdw blurRad="469900" dist="342900" dir="5400000" sy="-20000" rotWithShape="0">
                    <a:prstClr val="black">
                      <a:alpha val="66000"/>
                    </a:prstClr>
                  </a:outerShdw>
                </a:effectLst>
              </a:rPr>
              <a:t>UPRT  Strategy</a:t>
            </a:r>
          </a:p>
          <a:p>
            <a:r>
              <a:rPr lang="en-US" spc="-300" dirty="0">
                <a:solidFill>
                  <a:schemeClr val="tx1">
                    <a:lumMod val="95000"/>
                  </a:schemeClr>
                </a:solidFill>
                <a:effectLst>
                  <a:outerShdw blurRad="469900" dist="342900" dir="5400000" sy="-20000" rotWithShape="0">
                    <a:prstClr val="black">
                      <a:alpha val="66000"/>
                    </a:prstClr>
                  </a:outerShdw>
                </a:effectLst>
              </a:rPr>
              <a:t>Air work</a:t>
            </a:r>
            <a:endParaRPr lang="en-US" dirty="0"/>
          </a:p>
        </p:txBody>
      </p:sp>
    </p:spTree>
    <p:extLst>
      <p:ext uri="{BB962C8B-B14F-4D97-AF65-F5344CB8AC3E}">
        <p14:creationId xmlns:p14="http://schemas.microsoft.com/office/powerpoint/2010/main" val="41139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0D9AA002-41B7-14D5-3140-E171D77422CD}"/>
              </a:ext>
            </a:extLst>
          </p:cNvPr>
          <p:cNvSpPr>
            <a:spLocks noGrp="1"/>
          </p:cNvSpPr>
          <p:nvPr>
            <p:ph type="title"/>
          </p:nvPr>
        </p:nvSpPr>
        <p:spPr>
          <a:xfrm>
            <a:off x="612648" y="548640"/>
            <a:ext cx="10945037" cy="1133856"/>
          </a:xfrm>
        </p:spPr>
        <p:txBody>
          <a:bodyPr vert="horz" lIns="91440" tIns="45720" rIns="91440" bIns="45720" rtlCol="0" anchor="t">
            <a:normAutofit/>
          </a:bodyPr>
          <a:lstStyle/>
          <a:p>
            <a:r>
              <a:rPr lang="en-US" b="1" kern="1200">
                <a:solidFill>
                  <a:schemeClr val="tx1"/>
                </a:solidFill>
                <a:latin typeface="+mj-lt"/>
                <a:ea typeface="+mj-ea"/>
                <a:cs typeface="+mj-cs"/>
              </a:rPr>
              <a:t>Three Sources of Ennergy</a:t>
            </a:r>
          </a:p>
        </p:txBody>
      </p:sp>
      <p:graphicFrame>
        <p:nvGraphicFramePr>
          <p:cNvPr id="7" name="กล่องข้อความ 2">
            <a:extLst>
              <a:ext uri="{FF2B5EF4-FFF2-40B4-BE49-F238E27FC236}">
                <a16:creationId xmlns:a16="http://schemas.microsoft.com/office/drawing/2014/main" id="{7B155551-0DBD-4BB3-D168-DC3C86EB6E21}"/>
              </a:ext>
            </a:extLst>
          </p:cNvPr>
          <p:cNvGraphicFramePr/>
          <p:nvPr/>
        </p:nvGraphicFramePr>
        <p:xfrm>
          <a:off x="612648" y="1881051"/>
          <a:ext cx="10945037" cy="4414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กล่องข้อความ 2">
            <a:extLst>
              <a:ext uri="{FF2B5EF4-FFF2-40B4-BE49-F238E27FC236}">
                <a16:creationId xmlns:a16="http://schemas.microsoft.com/office/drawing/2014/main" id="{C209A92A-2470-E1FF-616A-53871AAB26B1}"/>
              </a:ext>
            </a:extLst>
          </p:cNvPr>
          <p:cNvSpPr txBox="1"/>
          <p:nvPr/>
        </p:nvSpPr>
        <p:spPr>
          <a:xfrm>
            <a:off x="903514" y="5573486"/>
            <a:ext cx="260168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Increases with increasing speed</a:t>
            </a:r>
          </a:p>
        </p:txBody>
      </p:sp>
      <p:sp>
        <p:nvSpPr>
          <p:cNvPr id="4" name="กล่องข้อความ 3">
            <a:extLst>
              <a:ext uri="{FF2B5EF4-FFF2-40B4-BE49-F238E27FC236}">
                <a16:creationId xmlns:a16="http://schemas.microsoft.com/office/drawing/2014/main" id="{6A98FA77-390D-71D6-FB4C-DB99931FCC72}"/>
              </a:ext>
            </a:extLst>
          </p:cNvPr>
          <p:cNvSpPr txBox="1"/>
          <p:nvPr/>
        </p:nvSpPr>
        <p:spPr>
          <a:xfrm>
            <a:off x="4528457" y="5573485"/>
            <a:ext cx="314597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Approximately proportional to altitude </a:t>
            </a:r>
          </a:p>
        </p:txBody>
      </p:sp>
      <p:sp>
        <p:nvSpPr>
          <p:cNvPr id="5" name="กล่องข้อความ 4">
            <a:extLst>
              <a:ext uri="{FF2B5EF4-FFF2-40B4-BE49-F238E27FC236}">
                <a16:creationId xmlns:a16="http://schemas.microsoft.com/office/drawing/2014/main" id="{EDB7DED0-93D1-074E-E2A2-B36D01551932}"/>
              </a:ext>
            </a:extLst>
          </p:cNvPr>
          <p:cNvSpPr txBox="1"/>
          <p:nvPr/>
        </p:nvSpPr>
        <p:spPr>
          <a:xfrm>
            <a:off x="8545286" y="5570630"/>
            <a:ext cx="284117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Come form energy thrust by consuming fuel   </a:t>
            </a:r>
          </a:p>
        </p:txBody>
      </p:sp>
    </p:spTree>
    <p:extLst>
      <p:ext uri="{BB962C8B-B14F-4D97-AF65-F5344CB8AC3E}">
        <p14:creationId xmlns:p14="http://schemas.microsoft.com/office/powerpoint/2010/main" val="3052828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7DEDF-BD25-ABD1-6DB8-852314993C1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F1800B0D-6BD5-0190-7DBD-2458BA7225EA}"/>
              </a:ext>
            </a:extLst>
          </p:cNvPr>
          <p:cNvSpPr>
            <a:spLocks noGrp="1"/>
          </p:cNvSpPr>
          <p:nvPr>
            <p:ph type="title"/>
          </p:nvPr>
        </p:nvSpPr>
        <p:spPr>
          <a:xfrm>
            <a:off x="838200" y="0"/>
            <a:ext cx="10515600" cy="1325563"/>
          </a:xfrm>
        </p:spPr>
        <p:txBody>
          <a:bodyPr/>
          <a:lstStyle/>
          <a:p>
            <a:r>
              <a:rPr lang="en-US" dirty="0"/>
              <a:t>Energy Relationship</a:t>
            </a:r>
          </a:p>
        </p:txBody>
      </p:sp>
      <p:pic>
        <p:nvPicPr>
          <p:cNvPr id="5" name="ตัวแทนเนื้อหา 4" descr="รูปภาพประกอบด้วย ข้อความ, ภาพหน้าจอ, เครื่องหมาย, ยี่ห้อ&#10;&#10;เนื้อหาที่สร้างโดย AI อาจไม่ถูกต้อง">
            <a:extLst>
              <a:ext uri="{FF2B5EF4-FFF2-40B4-BE49-F238E27FC236}">
                <a16:creationId xmlns:a16="http://schemas.microsoft.com/office/drawing/2014/main" id="{9B4BE526-152D-5E84-87D0-ED1AAF2E91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060" t="24652" r="17704" b="5324"/>
          <a:stretch/>
        </p:blipFill>
        <p:spPr>
          <a:xfrm>
            <a:off x="1135279" y="1171875"/>
            <a:ext cx="9783091" cy="5686125"/>
          </a:xfrm>
        </p:spPr>
      </p:pic>
    </p:spTree>
    <p:extLst>
      <p:ext uri="{BB962C8B-B14F-4D97-AF65-F5344CB8AC3E}">
        <p14:creationId xmlns:p14="http://schemas.microsoft.com/office/powerpoint/2010/main" val="2721140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เปิดเผยยาวของสายที่มีสีสันเป็นทางการมีเส้นโค้งระหว่าง rocks">
            <a:extLst>
              <a:ext uri="{FF2B5EF4-FFF2-40B4-BE49-F238E27FC236}">
                <a16:creationId xmlns:a16="http://schemas.microsoft.com/office/drawing/2014/main" id="{5B4525B1-3AD8-1D54-A3E4-2FC0898408C2}"/>
              </a:ext>
            </a:extLst>
          </p:cNvPr>
          <p:cNvPicPr>
            <a:picLocks noChangeAspect="1"/>
          </p:cNvPicPr>
          <p:nvPr/>
        </p:nvPicPr>
        <p:blipFill>
          <a:blip r:embed="rId3">
            <a:alphaModFix amt="12000"/>
            <a:grayscl/>
          </a:blip>
          <a:srcRect t="15100" b="11926"/>
          <a:stretch>
            <a:fillRect/>
          </a:stretch>
        </p:blipFill>
        <p:spPr>
          <a:xfrm>
            <a:off x="20" y="1"/>
            <a:ext cx="12191980" cy="5938683"/>
          </a:xfrm>
          <a:prstGeom prst="rect">
            <a:avLst/>
          </a:prstGeom>
          <a:effectLst>
            <a:reflection blurRad="38100" stA="55000" endPos="15000" dir="5400000" sy="-100000" algn="bl" rotWithShape="0"/>
          </a:effectLst>
        </p:spPr>
      </p:pic>
      <p:sp>
        <p:nvSpPr>
          <p:cNvPr id="2" name="ชื่อเรื่อง 1">
            <a:extLst>
              <a:ext uri="{FF2B5EF4-FFF2-40B4-BE49-F238E27FC236}">
                <a16:creationId xmlns:a16="http://schemas.microsoft.com/office/drawing/2014/main" id="{6B67B19C-C3F3-4142-E3CE-DBC67D3E36EB}"/>
              </a:ext>
            </a:extLst>
          </p:cNvPr>
          <p:cNvSpPr>
            <a:spLocks noGrp="1"/>
          </p:cNvSpPr>
          <p:nvPr>
            <p:ph type="title"/>
          </p:nvPr>
        </p:nvSpPr>
        <p:spPr>
          <a:xfrm>
            <a:off x="2209800" y="4464028"/>
            <a:ext cx="9144000" cy="1641490"/>
          </a:xfrm>
        </p:spPr>
        <p:txBody>
          <a:bodyPr vert="horz" wrap="none" lIns="91440" tIns="45720" rIns="91440" bIns="45720" rtlCol="0" anchor="t">
            <a:normAutofit/>
          </a:bodyPr>
          <a:lstStyle/>
          <a:p>
            <a:pPr algn="r"/>
            <a:r>
              <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VG Diagram </a:t>
            </a:r>
            <a:br>
              <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Velocity-Load Factor Diagram</a:t>
            </a:r>
          </a:p>
        </p:txBody>
      </p:sp>
    </p:spTree>
    <p:extLst>
      <p:ext uri="{BB962C8B-B14F-4D97-AF65-F5344CB8AC3E}">
        <p14:creationId xmlns:p14="http://schemas.microsoft.com/office/powerpoint/2010/main" val="41501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ตัวแทนเนื้อหา 4" descr="รูปภาพประกอบด้วย ข้อความ, แผนภาพ, ไลน์, แผนที่&#10;&#10;เนื้อหาที่สร้างโดย AI อาจไม่ถูกต้อง">
            <a:extLst>
              <a:ext uri="{FF2B5EF4-FFF2-40B4-BE49-F238E27FC236}">
                <a16:creationId xmlns:a16="http://schemas.microsoft.com/office/drawing/2014/main" id="{E623EFC2-977B-5AAA-90F1-154E9ED477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4659"/>
          <a:stretch/>
        </p:blipFill>
        <p:spPr>
          <a:xfrm>
            <a:off x="1394460" y="419100"/>
            <a:ext cx="9410700" cy="6033902"/>
          </a:xfrm>
          <a:prstGeom prst="rect">
            <a:avLst/>
          </a:prstGeom>
        </p:spPr>
      </p:pic>
      <p:sp>
        <p:nvSpPr>
          <p:cNvPr id="2" name="วงรี 1">
            <a:extLst>
              <a:ext uri="{FF2B5EF4-FFF2-40B4-BE49-F238E27FC236}">
                <a16:creationId xmlns:a16="http://schemas.microsoft.com/office/drawing/2014/main" id="{68EC7531-306D-89A1-9E21-6F45E71773E8}"/>
              </a:ext>
            </a:extLst>
          </p:cNvPr>
          <p:cNvSpPr/>
          <p:nvPr/>
        </p:nvSpPr>
        <p:spPr>
          <a:xfrm>
            <a:off x="2884712" y="1409701"/>
            <a:ext cx="1654629" cy="544285"/>
          </a:xfrm>
          <a:prstGeom prst="ellipse">
            <a:avLst/>
          </a:prstGeom>
          <a:solidFill>
            <a:srgbClr val="FF0000">
              <a:alpha val="27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orbel" panose="020B0503020204020204"/>
                <a:ea typeface="+mn-ea"/>
                <a:cs typeface="+mn-cs"/>
              </a:rPr>
              <a:t>Stall</a:t>
            </a:r>
          </a:p>
        </p:txBody>
      </p:sp>
      <p:sp>
        <p:nvSpPr>
          <p:cNvPr id="3" name="วงรี 2">
            <a:extLst>
              <a:ext uri="{FF2B5EF4-FFF2-40B4-BE49-F238E27FC236}">
                <a16:creationId xmlns:a16="http://schemas.microsoft.com/office/drawing/2014/main" id="{A6CD5AF7-EECA-67B7-8B01-CA7C76C85B16}"/>
              </a:ext>
            </a:extLst>
          </p:cNvPr>
          <p:cNvSpPr/>
          <p:nvPr/>
        </p:nvSpPr>
        <p:spPr>
          <a:xfrm>
            <a:off x="2884713" y="4904014"/>
            <a:ext cx="1654629" cy="544285"/>
          </a:xfrm>
          <a:prstGeom prst="ellipse">
            <a:avLst/>
          </a:prstGeom>
          <a:solidFill>
            <a:srgbClr val="FF0000">
              <a:alpha val="27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orbel" panose="020B0503020204020204"/>
                <a:ea typeface="+mn-ea"/>
                <a:cs typeface="+mn-cs"/>
              </a:rPr>
              <a:t>Stall</a:t>
            </a:r>
          </a:p>
        </p:txBody>
      </p:sp>
    </p:spTree>
    <p:extLst>
      <p:ext uri="{BB962C8B-B14F-4D97-AF65-F5344CB8AC3E}">
        <p14:creationId xmlns:p14="http://schemas.microsoft.com/office/powerpoint/2010/main" val="2634904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ตัวแทนเนื้อหา 4" descr="รูปภาพประกอบด้วย ข้อความ, ภาพหน้าจอ, แผนภาพ, ไลน์&#10;&#10;เนื้อหาที่สร้างโดย AI อาจไม่ถูกต้อง">
            <a:extLst>
              <a:ext uri="{FF2B5EF4-FFF2-40B4-BE49-F238E27FC236}">
                <a16:creationId xmlns:a16="http://schemas.microsoft.com/office/drawing/2014/main" id="{52959667-F436-DE5F-E6C8-5F626FB5CBC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617" t="33529" r="20288" b="10253"/>
          <a:stretch/>
        </p:blipFill>
        <p:spPr>
          <a:xfrm>
            <a:off x="1042869" y="969333"/>
            <a:ext cx="10126414" cy="4919333"/>
          </a:xfrm>
          <a:prstGeom prst="rect">
            <a:avLst/>
          </a:prstGeom>
          <a:ln w="190500" cap="flat" cmpd="thinThick">
            <a:solidFill>
              <a:srgbClr val="FFFFFF"/>
            </a:solidFill>
            <a:prstDash val="solid"/>
            <a:round/>
          </a:ln>
        </p:spPr>
      </p:pic>
    </p:spTree>
    <p:extLst>
      <p:ext uri="{BB962C8B-B14F-4D97-AF65-F5344CB8AC3E}">
        <p14:creationId xmlns:p14="http://schemas.microsoft.com/office/powerpoint/2010/main" val="27757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ตัวแทนเนื้อหา 2">
            <a:extLst>
              <a:ext uri="{FF2B5EF4-FFF2-40B4-BE49-F238E27FC236}">
                <a16:creationId xmlns:a16="http://schemas.microsoft.com/office/drawing/2014/main" id="{982DA582-E8D3-0361-9575-E839D96B8771}"/>
              </a:ext>
            </a:extLst>
          </p:cNvPr>
          <p:cNvGraphicFramePr>
            <a:graphicFrameLocks noGrp="1"/>
          </p:cNvGraphicFramePr>
          <p:nvPr>
            <p:ph idx="1"/>
          </p:nvPr>
        </p:nvGraphicFramePr>
        <p:xfrm>
          <a:off x="6368142" y="1828799"/>
          <a:ext cx="4985657" cy="4348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ตัวแทนเนื้อหา 3">
            <a:extLst>
              <a:ext uri="{FF2B5EF4-FFF2-40B4-BE49-F238E27FC236}">
                <a16:creationId xmlns:a16="http://schemas.microsoft.com/office/drawing/2014/main" id="{9A5E1DB0-BEC5-3FBB-DDD2-8FA1CBDCEEB9}"/>
              </a:ext>
            </a:extLst>
          </p:cNvPr>
          <p:cNvPicPr>
            <a:picLocks noChangeAspect="1"/>
          </p:cNvPicPr>
          <p:nvPr/>
        </p:nvPicPr>
        <p:blipFill>
          <a:blip r:embed="rId7"/>
          <a:stretch>
            <a:fillRect/>
          </a:stretch>
        </p:blipFill>
        <p:spPr>
          <a:xfrm>
            <a:off x="811740" y="1894113"/>
            <a:ext cx="4985656" cy="4275200"/>
          </a:xfrm>
          <a:prstGeom prst="rect">
            <a:avLst/>
          </a:prstGeom>
        </p:spPr>
      </p:pic>
      <p:sp>
        <p:nvSpPr>
          <p:cNvPr id="5" name="Title 1">
            <a:extLst>
              <a:ext uri="{FF2B5EF4-FFF2-40B4-BE49-F238E27FC236}">
                <a16:creationId xmlns:a16="http://schemas.microsoft.com/office/drawing/2014/main" id="{50075292-7EC1-BE7F-ACE9-3E4FF9D75A0B}"/>
              </a:ext>
            </a:extLst>
          </p:cNvPr>
          <p:cNvSpPr txBox="1">
            <a:spLocks/>
          </p:cNvSpPr>
          <p:nvPr/>
        </p:nvSpPr>
        <p:spPr>
          <a:xfrm>
            <a:off x="811739" y="389121"/>
            <a:ext cx="10542059" cy="128727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TH SarabunPSK" panose="020B0500040200020003" pitchFamily="34" charset="-34"/>
                <a:ea typeface="+mj-ea"/>
                <a:cs typeface="TH SarabunPSK" panose="020B0500040200020003" pitchFamily="34" charset="-34"/>
              </a:rPr>
              <a:t>VG Diagram</a:t>
            </a:r>
            <a:endParaRPr kumimoji="0" lang="th-TH" sz="6600" b="1"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TH SarabunPSK" panose="020B0500040200020003" pitchFamily="34" charset="-34"/>
              <a:ea typeface="+mj-ea"/>
              <a:cs typeface="TH SarabunPSK" panose="020B0500040200020003" pitchFamily="34" charset="-34"/>
            </a:endParaRPr>
          </a:p>
        </p:txBody>
      </p:sp>
    </p:spTree>
    <p:extLst>
      <p:ext uri="{BB962C8B-B14F-4D97-AF65-F5344CB8AC3E}">
        <p14:creationId xmlns:p14="http://schemas.microsoft.com/office/powerpoint/2010/main" val="80556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328" y="1896745"/>
            <a:ext cx="4985657" cy="4279723"/>
          </a:xfrm>
          <a:prstGeom prst="rect">
            <a:avLst/>
          </a:prstGeom>
        </p:spPr>
      </p:pic>
      <p:sp>
        <p:nvSpPr>
          <p:cNvPr id="8" name="Subtitle 2"/>
          <p:cNvSpPr txBox="1">
            <a:spLocks/>
          </p:cNvSpPr>
          <p:nvPr/>
        </p:nvSpPr>
        <p:spPr>
          <a:xfrm>
            <a:off x="1909313" y="4897289"/>
            <a:ext cx="4005533" cy="15725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w="0"/>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white"/>
                </a:solidFill>
                <a:effectLst/>
                <a:uLnTx/>
                <a:uFillTx/>
                <a:latin typeface="TH SarabunPSK" panose="020B0500040200020003" pitchFamily="34" charset="-34"/>
                <a:ea typeface="+mn-ea"/>
                <a:cs typeface="TH SarabunPSK" panose="020B0500040200020003" pitchFamily="34" charset="-34"/>
              </a:rPr>
            </a:br>
            <a:br>
              <a:rPr kumimoji="0" lang="en-US" sz="2000" b="0" i="0" u="none" strike="noStrike" kern="1200" cap="none" spc="0" normalizeH="0" baseline="0" noProof="0" dirty="0">
                <a:ln>
                  <a:noFill/>
                </a:ln>
                <a:solidFill>
                  <a:prstClr val="white"/>
                </a:solidFill>
                <a:effectLst/>
                <a:uLnTx/>
                <a:uFillTx/>
                <a:latin typeface="TH SarabunPSK" panose="020B0500040200020003" pitchFamily="34" charset="-34"/>
                <a:ea typeface="+mn-ea"/>
                <a:cs typeface="TH SarabunPSK" panose="020B0500040200020003" pitchFamily="34" charset="-34"/>
              </a:rPr>
            </a:br>
            <a:endParaRPr kumimoji="0" lang="th-TH" sz="2000" b="0" i="0" u="none" strike="noStrike" kern="1200" cap="none" spc="0" normalizeH="0" baseline="0" noProof="0" dirty="0">
              <a:ln>
                <a:noFill/>
              </a:ln>
              <a:solidFill>
                <a:prstClr val="white"/>
              </a:solidFill>
              <a:effectLst/>
              <a:uLnTx/>
              <a:uFillTx/>
              <a:latin typeface="TH SarabunPSK" panose="020B0500040200020003" pitchFamily="34" charset="-34"/>
              <a:ea typeface="+mn-ea"/>
              <a:cs typeface="TH SarabunPSK" panose="020B0500040200020003" pitchFamily="34" charset="-34"/>
            </a:endParaRPr>
          </a:p>
        </p:txBody>
      </p:sp>
      <p:graphicFrame>
        <p:nvGraphicFramePr>
          <p:cNvPr id="13" name="ตัวแทนเนื้อหา 2">
            <a:extLst>
              <a:ext uri="{FF2B5EF4-FFF2-40B4-BE49-F238E27FC236}">
                <a16:creationId xmlns:a16="http://schemas.microsoft.com/office/drawing/2014/main" id="{72CA9C4D-EC55-D3FC-C4EE-5937F1DC9E59}"/>
              </a:ext>
            </a:extLst>
          </p:cNvPr>
          <p:cNvGraphicFramePr>
            <a:graphicFrameLocks/>
          </p:cNvGraphicFramePr>
          <p:nvPr/>
        </p:nvGraphicFramePr>
        <p:xfrm>
          <a:off x="6639625" y="1864087"/>
          <a:ext cx="4985657" cy="434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B0F2B5C3-F471-F1B3-61CC-FACD4C2A5804}"/>
              </a:ext>
            </a:extLst>
          </p:cNvPr>
          <p:cNvSpPr txBox="1">
            <a:spLocks/>
          </p:cNvSpPr>
          <p:nvPr/>
        </p:nvSpPr>
        <p:spPr>
          <a:xfrm>
            <a:off x="824970" y="392320"/>
            <a:ext cx="10542059" cy="128727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TH SarabunPSK" panose="020B0500040200020003" pitchFamily="34" charset="-34"/>
                <a:ea typeface="+mj-ea"/>
                <a:cs typeface="TH SarabunPSK" panose="020B0500040200020003" pitchFamily="34" charset="-34"/>
              </a:rPr>
              <a:t>VG Diagram &amp; G-limit</a:t>
            </a:r>
            <a:endParaRPr kumimoji="0" lang="th-TH" sz="6600" b="1"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TH SarabunPSK" panose="020B0500040200020003" pitchFamily="34" charset="-34"/>
              <a:ea typeface="+mj-ea"/>
              <a:cs typeface="TH SarabunPSK" panose="020B0500040200020003" pitchFamily="34" charset="-34"/>
            </a:endParaRPr>
          </a:p>
        </p:txBody>
      </p:sp>
    </p:spTree>
    <p:extLst>
      <p:ext uri="{BB962C8B-B14F-4D97-AF65-F5344CB8AC3E}">
        <p14:creationId xmlns:p14="http://schemas.microsoft.com/office/powerpoint/2010/main" val="2072381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6ABBBFA-5578-D4FB-970C-0B470B78D10B}"/>
              </a:ext>
            </a:extLst>
          </p:cNvPr>
          <p:cNvSpPr>
            <a:spLocks noGrp="1"/>
          </p:cNvSpPr>
          <p:nvPr>
            <p:ph type="title"/>
          </p:nvPr>
        </p:nvSpPr>
        <p:spPr/>
        <p:txBody>
          <a:bodyPr/>
          <a:lstStyle/>
          <a:p>
            <a:r>
              <a:rPr lang="en-US" dirty="0"/>
              <a:t>Load Factor</a:t>
            </a:r>
          </a:p>
        </p:txBody>
      </p:sp>
      <p:pic>
        <p:nvPicPr>
          <p:cNvPr id="4" name="Picture 5">
            <a:extLst>
              <a:ext uri="{FF2B5EF4-FFF2-40B4-BE49-F238E27FC236}">
                <a16:creationId xmlns:a16="http://schemas.microsoft.com/office/drawing/2014/main" id="{BA6004C1-2EFB-4E9A-A709-9082D64784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130" y="1863364"/>
            <a:ext cx="10867740" cy="3546835"/>
          </a:xfrm>
          <a:prstGeom prst="rect">
            <a:avLst/>
          </a:prstGeom>
        </p:spPr>
      </p:pic>
    </p:spTree>
    <p:extLst>
      <p:ext uri="{BB962C8B-B14F-4D97-AF65-F5344CB8AC3E}">
        <p14:creationId xmlns:p14="http://schemas.microsoft.com/office/powerpoint/2010/main" val="848744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EDD46542-8EF7-855A-7996-2BE1D79ACB73}"/>
              </a:ext>
            </a:extLst>
          </p:cNvPr>
          <p:cNvSpPr>
            <a:spLocks noGrp="1"/>
          </p:cNvSpPr>
          <p:nvPr>
            <p:ph type="title"/>
          </p:nvPr>
        </p:nvSpPr>
        <p:spPr/>
        <p:txBody>
          <a:bodyPr/>
          <a:lstStyle/>
          <a:p>
            <a:r>
              <a:rPr lang="en-US" dirty="0"/>
              <a:t>Load Factor</a:t>
            </a:r>
          </a:p>
        </p:txBody>
      </p:sp>
      <p:pic>
        <p:nvPicPr>
          <p:cNvPr id="4" name="Picture 2">
            <a:extLst>
              <a:ext uri="{FF2B5EF4-FFF2-40B4-BE49-F238E27FC236}">
                <a16:creationId xmlns:a16="http://schemas.microsoft.com/office/drawing/2014/main" id="{43200CBB-5987-4077-9350-4880BD5CC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2961" y="2133183"/>
            <a:ext cx="4098825" cy="2591634"/>
          </a:xfrm>
          <a:prstGeom prst="rect">
            <a:avLst/>
          </a:prstGeom>
        </p:spPr>
      </p:pic>
      <p:pic>
        <p:nvPicPr>
          <p:cNvPr id="5" name="Picture 3">
            <a:extLst>
              <a:ext uri="{FF2B5EF4-FFF2-40B4-BE49-F238E27FC236}">
                <a16:creationId xmlns:a16="http://schemas.microsoft.com/office/drawing/2014/main" id="{A7487190-B574-2161-D03C-7CB43EA23753}"/>
              </a:ext>
            </a:extLst>
          </p:cNvPr>
          <p:cNvPicPr>
            <a:picLocks noChangeAspect="1" noChangeArrowheads="1"/>
          </p:cNvPicPr>
          <p:nvPr/>
        </p:nvPicPr>
        <p:blipFill rotWithShape="1">
          <a:blip r:embed="rId3" cstate="print"/>
          <a:srcRect l="42828" t="22586" r="14122" b="16380"/>
          <a:stretch/>
        </p:blipFill>
        <p:spPr bwMode="auto">
          <a:xfrm>
            <a:off x="753085" y="1827695"/>
            <a:ext cx="5476265" cy="4852385"/>
          </a:xfrm>
          <a:prstGeom prst="rect">
            <a:avLst/>
          </a:prstGeom>
          <a:noFill/>
          <a:ln w="9525">
            <a:noFill/>
            <a:miter lim="800000"/>
            <a:headEnd/>
            <a:tailEnd/>
          </a:ln>
          <a:effectLst/>
        </p:spPr>
      </p:pic>
      <p:pic>
        <p:nvPicPr>
          <p:cNvPr id="6" name="รูปภาพ 5" descr="รูปภาพประกอบด้วย ข้อความ, ภาพหน้าจอ, แผนภาพ, ตัวอักษร&#10;&#10;เนื้อหาที่สร้างโดย AI อาจไม่ถูกต้อง">
            <a:extLst>
              <a:ext uri="{FF2B5EF4-FFF2-40B4-BE49-F238E27FC236}">
                <a16:creationId xmlns:a16="http://schemas.microsoft.com/office/drawing/2014/main" id="{2832E013-FFAA-6420-065C-3E8DAF2D687E}"/>
              </a:ext>
            </a:extLst>
          </p:cNvPr>
          <p:cNvPicPr>
            <a:picLocks noChangeAspect="1"/>
          </p:cNvPicPr>
          <p:nvPr/>
        </p:nvPicPr>
        <p:blipFill>
          <a:blip r:embed="rId4">
            <a:extLst>
              <a:ext uri="{28A0092B-C50C-407E-A947-70E740481C1C}">
                <a14:useLocalDpi xmlns:a14="http://schemas.microsoft.com/office/drawing/2010/main" val="0"/>
              </a:ext>
            </a:extLst>
          </a:blip>
          <a:srcRect l="28416" t="35679" r="33159" b="57380"/>
          <a:stretch/>
        </p:blipFill>
        <p:spPr>
          <a:xfrm>
            <a:off x="6759675" y="5497284"/>
            <a:ext cx="4594126" cy="468087"/>
          </a:xfrm>
          <a:prstGeom prst="rect">
            <a:avLst/>
          </a:prstGeom>
        </p:spPr>
      </p:pic>
    </p:spTree>
    <p:extLst>
      <p:ext uri="{BB962C8B-B14F-4D97-AF65-F5344CB8AC3E}">
        <p14:creationId xmlns:p14="http://schemas.microsoft.com/office/powerpoint/2010/main" val="1511103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D59A8880-28F8-57FF-1814-7B5E0E29F8B7}"/>
              </a:ext>
            </a:extLst>
          </p:cNvPr>
          <p:cNvSpPr>
            <a:spLocks noGrp="1"/>
          </p:cNvSpPr>
          <p:nvPr>
            <p:ph type="title"/>
          </p:nvPr>
        </p:nvSpPr>
        <p:spPr/>
        <p:txBody>
          <a:bodyPr/>
          <a:lstStyle/>
          <a:p>
            <a:r>
              <a:rPr lang="en-US" dirty="0"/>
              <a:t>Load Factor</a:t>
            </a:r>
          </a:p>
        </p:txBody>
      </p:sp>
      <p:pic>
        <p:nvPicPr>
          <p:cNvPr id="7" name="รูปภาพ 6" descr="รูปภาพประกอบด้วย ข้อความ, ภาพหน้าจอ, จำนวน, ปฏิทิน&#10;&#10;เนื้อหาที่สร้างโดย AI อาจไม่ถูกต้อง">
            <a:extLst>
              <a:ext uri="{FF2B5EF4-FFF2-40B4-BE49-F238E27FC236}">
                <a16:creationId xmlns:a16="http://schemas.microsoft.com/office/drawing/2014/main" id="{728921D3-F7A8-AC27-335A-BC3094CCE475}"/>
              </a:ext>
            </a:extLst>
          </p:cNvPr>
          <p:cNvPicPr>
            <a:picLocks noChangeAspect="1"/>
          </p:cNvPicPr>
          <p:nvPr/>
        </p:nvPicPr>
        <p:blipFill>
          <a:blip r:embed="rId2">
            <a:extLst>
              <a:ext uri="{28A0092B-C50C-407E-A947-70E740481C1C}">
                <a14:useLocalDpi xmlns:a14="http://schemas.microsoft.com/office/drawing/2010/main" val="0"/>
              </a:ext>
            </a:extLst>
          </a:blip>
          <a:srcRect l="23535" t="36985" r="27556" b="53312"/>
          <a:stretch/>
        </p:blipFill>
        <p:spPr>
          <a:xfrm>
            <a:off x="2472204" y="2392086"/>
            <a:ext cx="7247592" cy="801735"/>
          </a:xfrm>
          <a:prstGeom prst="rect">
            <a:avLst/>
          </a:prstGeom>
        </p:spPr>
      </p:pic>
      <p:pic>
        <p:nvPicPr>
          <p:cNvPr id="6" name="รูปภาพ 5">
            <a:extLst>
              <a:ext uri="{FF2B5EF4-FFF2-40B4-BE49-F238E27FC236}">
                <a16:creationId xmlns:a16="http://schemas.microsoft.com/office/drawing/2014/main" id="{EE84EEB8-C48E-75C5-5E01-18D7D8A5FF85}"/>
              </a:ext>
            </a:extLst>
          </p:cNvPr>
          <p:cNvPicPr>
            <a:picLocks noChangeAspect="1"/>
          </p:cNvPicPr>
          <p:nvPr/>
        </p:nvPicPr>
        <p:blipFill>
          <a:blip r:embed="rId3"/>
          <a:srcRect l="21718" t="55195" r="25980" b="6489"/>
          <a:stretch/>
        </p:blipFill>
        <p:spPr>
          <a:xfrm>
            <a:off x="2472204" y="3429000"/>
            <a:ext cx="7348378" cy="3000650"/>
          </a:xfrm>
          <a:prstGeom prst="rect">
            <a:avLst/>
          </a:prstGeom>
        </p:spPr>
      </p:pic>
    </p:spTree>
    <p:extLst>
      <p:ext uri="{BB962C8B-B14F-4D97-AF65-F5344CB8AC3E}">
        <p14:creationId xmlns:p14="http://schemas.microsoft.com/office/powerpoint/2010/main" val="104470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ชื่อเรื่อง 1">
            <a:extLst>
              <a:ext uri="{FF2B5EF4-FFF2-40B4-BE49-F238E27FC236}">
                <a16:creationId xmlns:a16="http://schemas.microsoft.com/office/drawing/2014/main" id="{EAC2A28C-20C9-6DF9-7969-9FBE0E796CF3}"/>
              </a:ext>
            </a:extLst>
          </p:cNvPr>
          <p:cNvSpPr>
            <a:spLocks noGrp="1"/>
          </p:cNvSpPr>
          <p:nvPr>
            <p:ph type="ctrTitle"/>
          </p:nvPr>
        </p:nvSpPr>
        <p:spPr>
          <a:xfrm>
            <a:off x="4377313" y="687388"/>
            <a:ext cx="6290687" cy="5483225"/>
          </a:xfrm>
          <a:effectLst/>
        </p:spPr>
        <p:txBody>
          <a:bodyPr wrap="square" anchor="ctr">
            <a:normAutofit/>
          </a:bodyPr>
          <a:lstStyle/>
          <a:p>
            <a:pPr algn="l"/>
            <a:r>
              <a:rPr lang="th-TH" sz="7200" dirty="0">
                <a:solidFill>
                  <a:schemeClr val="tx1">
                    <a:lumMod val="95000"/>
                  </a:schemeClr>
                </a:solidFill>
              </a:rPr>
              <a:t>ที่มาและองค์ประกอบของ</a:t>
            </a:r>
            <a:r>
              <a:rPr lang="en-US" sz="7200" dirty="0">
                <a:solidFill>
                  <a:schemeClr val="tx1">
                    <a:lumMod val="95000"/>
                  </a:schemeClr>
                </a:solidFill>
              </a:rPr>
              <a:t>UPRT</a:t>
            </a:r>
          </a:p>
        </p:txBody>
      </p:sp>
      <p:cxnSp>
        <p:nvCxnSpPr>
          <p:cNvPr id="9" name="Straight Connector 8">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889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915906C-6B6E-70D3-DE4C-9373C72B98B5}"/>
            </a:ext>
          </a:extLst>
        </p:cNvPr>
        <p:cNvGrpSpPr/>
        <p:nvPr/>
      </p:nvGrpSpPr>
      <p:grpSpPr>
        <a:xfrm>
          <a:off x="0" y="0"/>
          <a:ext cx="0" cy="0"/>
          <a:chOff x="0" y="0"/>
          <a:chExt cx="0" cy="0"/>
        </a:xfrm>
      </p:grpSpPr>
      <p:pic>
        <p:nvPicPr>
          <p:cNvPr id="12" name="Picture 11" descr="มาตราส่วนของสมดุลดิจิทัลโดยใช้วงกลม">
            <a:extLst>
              <a:ext uri="{FF2B5EF4-FFF2-40B4-BE49-F238E27FC236}">
                <a16:creationId xmlns:a16="http://schemas.microsoft.com/office/drawing/2014/main" id="{3AADC62D-B857-95C4-1EE3-BFE9AA5CB5ED}"/>
              </a:ext>
            </a:extLst>
          </p:cNvPr>
          <p:cNvPicPr>
            <a:picLocks noChangeAspect="1"/>
          </p:cNvPicPr>
          <p:nvPr/>
        </p:nvPicPr>
        <p:blipFill>
          <a:blip r:embed="rId3">
            <a:alphaModFix amt="12000"/>
            <a:grayscl/>
          </a:blip>
          <a:srcRect t="4645" b="14844"/>
          <a:stretch>
            <a:fillRect/>
          </a:stretch>
        </p:blipFill>
        <p:spPr>
          <a:xfrm>
            <a:off x="20" y="1"/>
            <a:ext cx="12191980" cy="5938683"/>
          </a:xfrm>
          <a:prstGeom prst="rect">
            <a:avLst/>
          </a:prstGeom>
          <a:effectLst>
            <a:reflection blurRad="38100" stA="55000" endPos="15000" dir="5400000" sy="-100000" algn="bl" rotWithShape="0"/>
          </a:effectLst>
        </p:spPr>
      </p:pic>
      <p:sp>
        <p:nvSpPr>
          <p:cNvPr id="2" name="ชื่อเรื่อง 1">
            <a:extLst>
              <a:ext uri="{FF2B5EF4-FFF2-40B4-BE49-F238E27FC236}">
                <a16:creationId xmlns:a16="http://schemas.microsoft.com/office/drawing/2014/main" id="{6C49CC99-510A-727F-A514-FFE080E6F6C0}"/>
              </a:ext>
            </a:extLst>
          </p:cNvPr>
          <p:cNvSpPr>
            <a:spLocks noGrp="1"/>
          </p:cNvSpPr>
          <p:nvPr>
            <p:ph type="title"/>
          </p:nvPr>
        </p:nvSpPr>
        <p:spPr>
          <a:xfrm>
            <a:off x="337457" y="4442256"/>
            <a:ext cx="11658600" cy="1641490"/>
          </a:xfrm>
        </p:spPr>
        <p:txBody>
          <a:bodyPr vert="horz" wrap="none" lIns="91440" tIns="45720" rIns="91440" bIns="45720" rtlCol="0" anchor="t">
            <a:normAutofit/>
          </a:bodyPr>
          <a:lstStyle/>
          <a:p>
            <a:pPr algn="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Causes And Contribution Faction of  Upset</a:t>
            </a:r>
          </a:p>
        </p:txBody>
      </p:sp>
    </p:spTree>
    <p:extLst>
      <p:ext uri="{BB962C8B-B14F-4D97-AF65-F5344CB8AC3E}">
        <p14:creationId xmlns:p14="http://schemas.microsoft.com/office/powerpoint/2010/main" val="35405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F5673B95-B297-DD7E-5BBA-A75239EA6571}"/>
              </a:ext>
            </a:extLst>
          </p:cNvPr>
          <p:cNvSpPr>
            <a:spLocks noGrp="1"/>
          </p:cNvSpPr>
          <p:nvPr>
            <p:ph type="title"/>
          </p:nvPr>
        </p:nvSpPr>
        <p:spPr>
          <a:xfrm>
            <a:off x="838200" y="446723"/>
            <a:ext cx="10797540" cy="844868"/>
          </a:xfrm>
        </p:spPr>
        <p:txBody>
          <a:bodyPr anchor="b">
            <a:noAutofit/>
          </a:bodyPr>
          <a:lstStyle/>
          <a:p>
            <a:r>
              <a:rPr lang="en-US" sz="4800" dirty="0"/>
              <a:t>Causes And Contribution Faction of Upset</a:t>
            </a:r>
          </a:p>
        </p:txBody>
      </p:sp>
      <p:graphicFrame>
        <p:nvGraphicFramePr>
          <p:cNvPr id="8" name="ตัวแทนเนื้อหา 2">
            <a:extLst>
              <a:ext uri="{FF2B5EF4-FFF2-40B4-BE49-F238E27FC236}">
                <a16:creationId xmlns:a16="http://schemas.microsoft.com/office/drawing/2014/main" id="{CC2F13F7-8B14-75A5-615A-265AB8A80EBD}"/>
              </a:ext>
            </a:extLst>
          </p:cNvPr>
          <p:cNvGraphicFramePr>
            <a:graphicFrameLocks noGrp="1"/>
          </p:cNvGraphicFramePr>
          <p:nvPr>
            <p:ph idx="1"/>
          </p:nvPr>
        </p:nvGraphicFramePr>
        <p:xfrm>
          <a:off x="556261" y="1817914"/>
          <a:ext cx="11309168" cy="4359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0454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CCE59DE-7EDA-FF73-5FF4-4F64DFA05469}"/>
            </a:ext>
          </a:extLst>
        </p:cNvPr>
        <p:cNvGrpSpPr/>
        <p:nvPr/>
      </p:nvGrpSpPr>
      <p:grpSpPr>
        <a:xfrm>
          <a:off x="0" y="0"/>
          <a:ext cx="0" cy="0"/>
          <a:chOff x="0" y="0"/>
          <a:chExt cx="0" cy="0"/>
        </a:xfrm>
      </p:grpSpPr>
      <p:pic>
        <p:nvPicPr>
          <p:cNvPr id="13" name="Picture 12" descr="แนวนอนของพายุผ่านฟาร์ม">
            <a:extLst>
              <a:ext uri="{FF2B5EF4-FFF2-40B4-BE49-F238E27FC236}">
                <a16:creationId xmlns:a16="http://schemas.microsoft.com/office/drawing/2014/main" id="{8618C6AD-C817-2FDD-C60F-726BCC68A33C}"/>
              </a:ext>
            </a:extLst>
          </p:cNvPr>
          <p:cNvPicPr>
            <a:picLocks noChangeAspect="1"/>
          </p:cNvPicPr>
          <p:nvPr/>
        </p:nvPicPr>
        <p:blipFill>
          <a:blip r:embed="rId3"/>
          <a:srcRect l="10090" r="27935"/>
          <a:stretch>
            <a:fillRect/>
          </a:stretch>
        </p:blipFill>
        <p:spPr>
          <a:xfrm>
            <a:off x="4636008" y="10"/>
            <a:ext cx="7555992" cy="6857990"/>
          </a:xfrm>
          <a:prstGeom prst="rect">
            <a:avLst/>
          </a:prstGeom>
        </p:spPr>
      </p:pic>
      <p:sp useBgFill="1">
        <p:nvSpPr>
          <p:cNvPr id="17" name="Rectangle 16">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51E65A27-0EC7-1859-6F5B-29DC859E525C}"/>
              </a:ext>
            </a:extLst>
          </p:cNvPr>
          <p:cNvSpPr>
            <a:spLocks noGrp="1"/>
          </p:cNvSpPr>
          <p:nvPr>
            <p:ph type="title"/>
          </p:nvPr>
        </p:nvSpPr>
        <p:spPr>
          <a:xfrm>
            <a:off x="0" y="18255"/>
            <a:ext cx="4636008" cy="1325563"/>
          </a:xfrm>
        </p:spPr>
        <p:txBody>
          <a:bodyPr vert="horz" lIns="91440" tIns="45720" rIns="91440" bIns="45720" rtlCol="0" anchor="ctr">
            <a:normAutofit/>
          </a:bodyPr>
          <a:lstStyle/>
          <a:p>
            <a:pPr algn="ctr"/>
            <a:r>
              <a:rPr lang="en-US" sz="4400" spc="-300" dirty="0">
                <a:effectLst>
                  <a:outerShdw blurRad="469900" dist="342900" dir="5400000" sy="-20000" rotWithShape="0">
                    <a:prstClr val="black">
                      <a:alpha val="66000"/>
                    </a:prstClr>
                  </a:outerShdw>
                </a:effectLst>
              </a:rPr>
              <a:t>Environment</a:t>
            </a:r>
          </a:p>
        </p:txBody>
      </p:sp>
      <p:sp>
        <p:nvSpPr>
          <p:cNvPr id="11" name="กล่องข้อความ 10">
            <a:extLst>
              <a:ext uri="{FF2B5EF4-FFF2-40B4-BE49-F238E27FC236}">
                <a16:creationId xmlns:a16="http://schemas.microsoft.com/office/drawing/2014/main" id="{CA430D1A-F9ED-E3D6-9D98-69C554D2FC8F}"/>
              </a:ext>
            </a:extLst>
          </p:cNvPr>
          <p:cNvSpPr txBox="1"/>
          <p:nvPr/>
        </p:nvSpPr>
        <p:spPr>
          <a:xfrm>
            <a:off x="783774" y="1253331"/>
            <a:ext cx="3478160" cy="4351338"/>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Turbulence</a:t>
            </a:r>
          </a:p>
          <a:p>
            <a:pPr marL="285750" lvl="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Thunder Strom</a:t>
            </a:r>
          </a:p>
          <a:p>
            <a:pPr marL="285750" lvl="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Windshear</a:t>
            </a:r>
          </a:p>
          <a:p>
            <a:pPr marL="285750" lvl="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Microburst</a:t>
            </a:r>
          </a:p>
          <a:p>
            <a:pPr marL="285750" lvl="0" indent="-228600">
              <a:lnSpc>
                <a:spcPct val="90000"/>
              </a:lnSpc>
              <a:spcAft>
                <a:spcPts val="600"/>
              </a:spcAft>
              <a:buFont typeface="Arial" panose="020B0604020202020204" pitchFamily="34" charset="0"/>
              <a:buChar char="•"/>
            </a:pPr>
            <a: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Airplane Icing</a:t>
            </a:r>
          </a:p>
          <a:p>
            <a:pPr indent="-228600">
              <a:lnSpc>
                <a:spcPct val="90000"/>
              </a:lnSpc>
              <a:spcAft>
                <a:spcPts val="600"/>
              </a:spcAft>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val="3465506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87117C-1572-25BC-012F-5C03D8F72D5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5" name="Rectangle 14">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ชื่อเรื่อง 1">
            <a:extLst>
              <a:ext uri="{FF2B5EF4-FFF2-40B4-BE49-F238E27FC236}">
                <a16:creationId xmlns:a16="http://schemas.microsoft.com/office/drawing/2014/main" id="{FDD9B9A3-D042-B329-F95C-81F296B55302}"/>
              </a:ext>
            </a:extLst>
          </p:cNvPr>
          <p:cNvSpPr txBox="1">
            <a:spLocks/>
          </p:cNvSpPr>
          <p:nvPr/>
        </p:nvSpPr>
        <p:spPr>
          <a:xfrm>
            <a:off x="8251371" y="480182"/>
            <a:ext cx="3058886" cy="1078231"/>
          </a:xfrm>
          <a:prstGeom prst="rect">
            <a:avLst/>
          </a:prstGeom>
        </p:spPr>
        <p:txBody>
          <a:bodyPr vert="horz" lIns="91440" tIns="45720" rIns="91440" bIns="45720" rtlCol="0" anchor="b">
            <a:normAutofit fontScale="92500"/>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orbel" panose="020B0503020204020204"/>
                <a:ea typeface="+mj-ea"/>
                <a:cs typeface="+mj-cs"/>
              </a:rPr>
              <a:t>Environment</a:t>
            </a:r>
          </a:p>
        </p:txBody>
      </p:sp>
      <p:pic>
        <p:nvPicPr>
          <p:cNvPr id="8" name="ตัวแทนเนื้อหา 7" descr="รูปภาพประกอบด้วย ข้อความ, การเดินทางทางอากาศ, พาหนะ, เครื่องบิน&#10;&#10;เนื้อหาที่สร้างโดย AI อาจไม่ถูกต้อง">
            <a:extLst>
              <a:ext uri="{FF2B5EF4-FFF2-40B4-BE49-F238E27FC236}">
                <a16:creationId xmlns:a16="http://schemas.microsoft.com/office/drawing/2014/main" id="{826031CF-BD89-DB47-75A5-12C8A5C9D8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4166" y="643467"/>
            <a:ext cx="6652015" cy="5571063"/>
          </a:xfrm>
          <a:prstGeom prst="rect">
            <a:avLst/>
          </a:prstGeom>
        </p:spPr>
      </p:pic>
      <p:sp>
        <p:nvSpPr>
          <p:cNvPr id="7" name="กล่องข้อความ 6">
            <a:extLst>
              <a:ext uri="{FF2B5EF4-FFF2-40B4-BE49-F238E27FC236}">
                <a16:creationId xmlns:a16="http://schemas.microsoft.com/office/drawing/2014/main" id="{0C449B5D-8061-9096-B6E5-96AAF14F2249}"/>
              </a:ext>
            </a:extLst>
          </p:cNvPr>
          <p:cNvSpPr txBox="1"/>
          <p:nvPr/>
        </p:nvSpPr>
        <p:spPr>
          <a:xfrm>
            <a:off x="8251371" y="1836676"/>
            <a:ext cx="3818387" cy="377423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prstClr val="white">
                        <a:lumMod val="93000"/>
                      </a:prstClr>
                    </a:gs>
                    <a:gs pos="0">
                      <a:prstClr val="black">
                        <a:lumMod val="25000"/>
                        <a:lumOff val="75000"/>
                      </a:prstClr>
                    </a:gs>
                    <a:gs pos="100000">
                      <a:prstClr val="white"/>
                    </a:gs>
                  </a:gsLst>
                  <a:lin ang="4800000" scaled="0"/>
                </a:gradFill>
                <a:effectLst/>
                <a:uLnTx/>
                <a:uFillTx/>
                <a:latin typeface="Corbel" panose="020B0503020204020204"/>
                <a:ea typeface="+mn-ea"/>
                <a:cs typeface="+mn-cs"/>
              </a:rPr>
              <a:t>Turbulence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prstClr val="white">
                        <a:lumMod val="93000"/>
                      </a:prstClr>
                    </a:gs>
                    <a:gs pos="0">
                      <a:prstClr val="black">
                        <a:lumMod val="25000"/>
                        <a:lumOff val="75000"/>
                      </a:prstClr>
                    </a:gs>
                    <a:gs pos="100000">
                      <a:prstClr val="white"/>
                    </a:gs>
                  </a:gsLst>
                  <a:lin ang="4800000" scaled="0"/>
                </a:gradFill>
                <a:effectLst/>
                <a:uLnTx/>
                <a:uFillTx/>
                <a:latin typeface="Corbel" panose="020B0503020204020204"/>
                <a:ea typeface="+mn-ea"/>
                <a:cs typeface="+mn-cs"/>
              </a:rPr>
              <a:t>Wake Turbulence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prstClr val="white">
                        <a:lumMod val="93000"/>
                      </a:prstClr>
                    </a:gs>
                    <a:gs pos="0">
                      <a:prstClr val="black">
                        <a:lumMod val="25000"/>
                        <a:lumOff val="75000"/>
                      </a:prstClr>
                    </a:gs>
                    <a:gs pos="100000">
                      <a:prstClr val="white"/>
                    </a:gs>
                  </a:gsLst>
                  <a:lin ang="4800000" scaled="0"/>
                </a:gradFill>
                <a:effectLst/>
                <a:uLnTx/>
                <a:uFillTx/>
                <a:latin typeface="Corbel" panose="020B0503020204020204"/>
                <a:ea typeface="+mn-ea"/>
                <a:cs typeface="+mn-cs"/>
              </a:rPr>
              <a:t>Thermal Turbulence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prstClr val="white">
                        <a:lumMod val="93000"/>
                      </a:prstClr>
                    </a:gs>
                    <a:gs pos="0">
                      <a:prstClr val="black">
                        <a:lumMod val="25000"/>
                        <a:lumOff val="75000"/>
                      </a:prstClr>
                    </a:gs>
                    <a:gs pos="100000">
                      <a:prstClr val="white"/>
                    </a:gs>
                  </a:gsLst>
                  <a:lin ang="4800000" scaled="0"/>
                </a:gradFill>
                <a:effectLst/>
                <a:uLnTx/>
                <a:uFillTx/>
                <a:latin typeface="Corbel" panose="020B0503020204020204"/>
                <a:ea typeface="+mn-ea"/>
                <a:cs typeface="+mn-cs"/>
              </a:rPr>
              <a:t>Clear Air Turbulence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prstClr val="white">
                        <a:lumMod val="93000"/>
                      </a:prstClr>
                    </a:gs>
                    <a:gs pos="0">
                      <a:prstClr val="black">
                        <a:lumMod val="25000"/>
                        <a:lumOff val="75000"/>
                      </a:prstClr>
                    </a:gs>
                    <a:gs pos="100000">
                      <a:prstClr val="white"/>
                    </a:gs>
                  </a:gsLst>
                  <a:lin ang="4800000" scaled="0"/>
                </a:gradFill>
                <a:effectLst/>
                <a:uLnTx/>
                <a:uFillTx/>
                <a:latin typeface="Corbel" panose="020B0503020204020204"/>
                <a:ea typeface="+mn-ea"/>
                <a:cs typeface="+mn-cs"/>
              </a:rPr>
              <a:t>Mechanical Turbulence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gradFill>
                <a:gsLst>
                  <a:gs pos="34000">
                    <a:prstClr val="white">
                      <a:lumMod val="93000"/>
                    </a:prstClr>
                  </a:gs>
                  <a:gs pos="0">
                    <a:prstClr val="black">
                      <a:lumMod val="25000"/>
                      <a:lumOff val="75000"/>
                    </a:prstClr>
                  </a:gs>
                  <a:gs pos="100000">
                    <a:prstClr val="white"/>
                  </a:gs>
                </a:gsLst>
                <a:lin ang="4800000" scaled="0"/>
              </a:gradFill>
              <a:effectLst/>
              <a:uLnTx/>
              <a:uFillTx/>
              <a:latin typeface="Corbel" panose="020B0503020204020204"/>
              <a:ea typeface="+mn-ea"/>
              <a:cs typeface="+mn-cs"/>
            </a:endParaRPr>
          </a:p>
        </p:txBody>
      </p:sp>
    </p:spTree>
    <p:extLst>
      <p:ext uri="{BB962C8B-B14F-4D97-AF65-F5344CB8AC3E}">
        <p14:creationId xmlns:p14="http://schemas.microsoft.com/office/powerpoint/2010/main" val="4144452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C26437BE-2C90-A55C-CB22-3FEA7D1AC3CF}"/>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pic>
        <p:nvPicPr>
          <p:cNvPr id="15" name="ตัวแทนเนื้อหา 14" descr="รูปภาพประกอบด้วย อากาศยาน, เที่ยวบิน, การเดินทางทางอากาศ, ขนส่ง&#10;&#10;เนื้อหาที่สร้างโดย AI อาจไม่ถูกต้อง">
            <a:extLst>
              <a:ext uri="{FF2B5EF4-FFF2-40B4-BE49-F238E27FC236}">
                <a16:creationId xmlns:a16="http://schemas.microsoft.com/office/drawing/2014/main" id="{E3C41A30-A086-7FD4-AE17-596A605DF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7714" y="2238074"/>
            <a:ext cx="3522286" cy="4134448"/>
          </a:xfrm>
        </p:spPr>
      </p:pic>
      <p:pic>
        <p:nvPicPr>
          <p:cNvPr id="7" name="รูปภาพ 6" descr="รูปภาพประกอบด้วย กลางแจ้ง, ท้องฟ้า, เครื่องบิน, เที่ยวบิน&#10;&#10;เนื้อหาที่สร้างโดย AI อาจไม่ถูกต้อง">
            <a:extLst>
              <a:ext uri="{FF2B5EF4-FFF2-40B4-BE49-F238E27FC236}">
                <a16:creationId xmlns:a16="http://schemas.microsoft.com/office/drawing/2014/main" id="{79282D8D-DEA3-D5D7-FBD9-F4253C009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12" y="2110978"/>
            <a:ext cx="6917393" cy="4278646"/>
          </a:xfrm>
          <a:prstGeom prst="rect">
            <a:avLst/>
          </a:prstGeom>
        </p:spPr>
      </p:pic>
      <p:sp>
        <p:nvSpPr>
          <p:cNvPr id="11" name="กล่องข้อความ 10">
            <a:extLst>
              <a:ext uri="{FF2B5EF4-FFF2-40B4-BE49-F238E27FC236}">
                <a16:creationId xmlns:a16="http://schemas.microsoft.com/office/drawing/2014/main" id="{0F8B48AD-7787-FE02-F9D6-35D98DDB1C42}"/>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Wake Turbulence</a:t>
            </a:r>
          </a:p>
        </p:txBody>
      </p:sp>
    </p:spTree>
    <p:extLst>
      <p:ext uri="{BB962C8B-B14F-4D97-AF65-F5344CB8AC3E}">
        <p14:creationId xmlns:p14="http://schemas.microsoft.com/office/powerpoint/2010/main" val="1606544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F3A6E-CC64-2CED-DDC9-59C91440597E}"/>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C7CD4ED4-A092-1DCE-C8FC-CC48306006F0}"/>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227D7817-95DB-917D-504C-F0F653B1CE25}"/>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Thermal Turbulence</a:t>
            </a:r>
          </a:p>
        </p:txBody>
      </p:sp>
      <p:pic>
        <p:nvPicPr>
          <p:cNvPr id="8" name="ตัวแทนเนื้อหา 7" descr="รูปภาพประกอบด้วย ข้อความ, ภาพหน้าจอ, เมฆ, การออกแบบกราฟิก&#10;&#10;เนื้อหาที่สร้างโดย AI อาจไม่ถูกต้อง">
            <a:extLst>
              <a:ext uri="{FF2B5EF4-FFF2-40B4-BE49-F238E27FC236}">
                <a16:creationId xmlns:a16="http://schemas.microsoft.com/office/drawing/2014/main" id="{ADA2F491-64AF-0C15-4E3D-F9CB6CE0A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246" y="1837997"/>
            <a:ext cx="7829508" cy="4780517"/>
          </a:xfrm>
          <a:prstGeom prst="rect">
            <a:avLst/>
          </a:prstGeom>
        </p:spPr>
      </p:pic>
    </p:spTree>
    <p:extLst>
      <p:ext uri="{BB962C8B-B14F-4D97-AF65-F5344CB8AC3E}">
        <p14:creationId xmlns:p14="http://schemas.microsoft.com/office/powerpoint/2010/main" val="2646635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A19C6-4751-0F57-2A42-2BE978DA13BF}"/>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6F587535-755E-E76B-8566-42C1AFFDD292}"/>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C46F83B7-89EE-A9DD-B132-8922199FA5AC}"/>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Clear Air Turbulence</a:t>
            </a:r>
          </a:p>
        </p:txBody>
      </p:sp>
      <p:pic>
        <p:nvPicPr>
          <p:cNvPr id="9" name="รูปภาพ 8" descr="รูปภาพประกอบด้วย ข้อความ, อากาศยาน, การเดินทางทางอากาศ, ภาพหน้าจอ&#10;&#10;เนื้อหาที่สร้างโดย AI อาจไม่ถูกต้อง">
            <a:extLst>
              <a:ext uri="{FF2B5EF4-FFF2-40B4-BE49-F238E27FC236}">
                <a16:creationId xmlns:a16="http://schemas.microsoft.com/office/drawing/2014/main" id="{A7868D7A-7FE1-0569-755A-58061F452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57" y="2199858"/>
            <a:ext cx="6687387" cy="3754627"/>
          </a:xfrm>
          <a:prstGeom prst="rect">
            <a:avLst/>
          </a:prstGeom>
        </p:spPr>
      </p:pic>
      <p:pic>
        <p:nvPicPr>
          <p:cNvPr id="3" name="รูปภาพ 2" descr="รูปภาพประกอบด้วย แผนภาพ, ไลน์, แผนที่, ข้อความ&#10;&#10;เนื้อหาที่สร้างโดย AI อาจไม่ถูกต้อง">
            <a:extLst>
              <a:ext uri="{FF2B5EF4-FFF2-40B4-BE49-F238E27FC236}">
                <a16:creationId xmlns:a16="http://schemas.microsoft.com/office/drawing/2014/main" id="{D5606CAE-B0F6-69CE-E08B-652138D1F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142" y="2863886"/>
            <a:ext cx="4742701" cy="2158798"/>
          </a:xfrm>
          <a:prstGeom prst="rect">
            <a:avLst/>
          </a:prstGeom>
        </p:spPr>
      </p:pic>
    </p:spTree>
    <p:extLst>
      <p:ext uri="{BB962C8B-B14F-4D97-AF65-F5344CB8AC3E}">
        <p14:creationId xmlns:p14="http://schemas.microsoft.com/office/powerpoint/2010/main" val="3537850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E4EB8-D0BA-A5F5-683D-86D81B6693B8}"/>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513D502A-39D7-F275-F1C3-6BD48D0F3733}"/>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7DF11EA1-F373-EE51-FDAF-99670E268262}"/>
              </a:ext>
            </a:extLst>
          </p:cNvPr>
          <p:cNvSpPr txBox="1"/>
          <p:nvPr/>
        </p:nvSpPr>
        <p:spPr>
          <a:xfrm>
            <a:off x="716497" y="1224644"/>
            <a:ext cx="10759005" cy="461665"/>
          </a:xfrm>
          <a:prstGeom prst="rect">
            <a:avLst/>
          </a:prstGeom>
          <a:noFill/>
        </p:spPr>
        <p:txBody>
          <a:bodyPr wrap="square" rtlCol="0">
            <a:spAutoFit/>
          </a:bodyPr>
          <a:lstStyle/>
          <a:p>
            <a:pPr lvl="0">
              <a:lnSpc>
                <a:spcPct val="100000"/>
              </a:lnSpc>
            </a:pPr>
            <a:r>
              <a:rPr lang="en-US" sz="2400" dirty="0"/>
              <a:t>Windshear</a:t>
            </a:r>
          </a:p>
        </p:txBody>
      </p:sp>
      <p:pic>
        <p:nvPicPr>
          <p:cNvPr id="4" name="รูปภาพ 3" descr="รูปภาพประกอบด้วย ข้อความ, ภาพหน้าจอ, แผนภาพ, ออกแบบ&#10;&#10;เนื้อหาที่สร้างโดย AI อาจไม่ถูกต้อง">
            <a:extLst>
              <a:ext uri="{FF2B5EF4-FFF2-40B4-BE49-F238E27FC236}">
                <a16:creationId xmlns:a16="http://schemas.microsoft.com/office/drawing/2014/main" id="{89492BAC-C7E7-A416-CD40-D36E0D7F4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5" y="2058266"/>
            <a:ext cx="5517358" cy="2796782"/>
          </a:xfrm>
          <a:prstGeom prst="rect">
            <a:avLst/>
          </a:prstGeom>
        </p:spPr>
      </p:pic>
      <p:sp>
        <p:nvSpPr>
          <p:cNvPr id="6" name="กล่องข้อความ 5">
            <a:extLst>
              <a:ext uri="{FF2B5EF4-FFF2-40B4-BE49-F238E27FC236}">
                <a16:creationId xmlns:a16="http://schemas.microsoft.com/office/drawing/2014/main" id="{A0AE51A0-DE7C-BF1A-3E37-93C7BCA4A8F8}"/>
              </a:ext>
            </a:extLst>
          </p:cNvPr>
          <p:cNvSpPr txBox="1"/>
          <p:nvPr/>
        </p:nvSpPr>
        <p:spPr>
          <a:xfrm>
            <a:off x="6095999" y="2307772"/>
            <a:ext cx="5780315" cy="3416320"/>
          </a:xfrm>
          <a:prstGeom prst="rect">
            <a:avLst/>
          </a:prstGeom>
          <a:noFill/>
        </p:spPr>
        <p:txBody>
          <a:bodyPr wrap="square" rtlCol="0">
            <a:spAutoFit/>
          </a:bodyPr>
          <a:lstStyle/>
          <a:p>
            <a:r>
              <a:rPr lang="en-US" sz="2400" dirty="0"/>
              <a:t>• Caused by a rapid change in wind velocity in a short distance </a:t>
            </a:r>
          </a:p>
          <a:p>
            <a:endParaRPr lang="en-US" sz="2400" dirty="0"/>
          </a:p>
          <a:p>
            <a:r>
              <a:rPr lang="en-US" sz="2400" dirty="0"/>
              <a:t>• Caused by thunderstorms / rain showers / frontal conditions / Wave / Cumulus. These can produce violent windshear</a:t>
            </a:r>
          </a:p>
          <a:p>
            <a:endParaRPr lang="en-US" sz="2400" dirty="0"/>
          </a:p>
          <a:p>
            <a:r>
              <a:rPr lang="en-US" sz="2400" dirty="0"/>
              <a:t> • Some airports have LLWAS / TDWR systems to give warning of this condition</a:t>
            </a:r>
          </a:p>
        </p:txBody>
      </p:sp>
    </p:spTree>
    <p:extLst>
      <p:ext uri="{BB962C8B-B14F-4D97-AF65-F5344CB8AC3E}">
        <p14:creationId xmlns:p14="http://schemas.microsoft.com/office/powerpoint/2010/main" val="2248656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DD68D-9BC6-424D-9018-10995730C937}"/>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8240B32A-411A-AEE3-A2E8-D80A4E135B3E}"/>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E4826D87-11B4-8FA9-D219-71293A296DCD}"/>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Mechanical Turbulence</a:t>
            </a:r>
          </a:p>
        </p:txBody>
      </p:sp>
      <p:pic>
        <p:nvPicPr>
          <p:cNvPr id="7" name="รูปภาพ 6" descr="รูปภาพประกอบด้วย ข้อความ, โปสเตอร์, ภาพหน้าจอ&#10;&#10;เนื้อหาที่สร้างโดย AI อาจไม่ถูกต้อง">
            <a:extLst>
              <a:ext uri="{FF2B5EF4-FFF2-40B4-BE49-F238E27FC236}">
                <a16:creationId xmlns:a16="http://schemas.microsoft.com/office/drawing/2014/main" id="{EFB6987A-9AE6-30BD-AA39-F326C946A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84" y="1825722"/>
            <a:ext cx="6030108" cy="4519742"/>
          </a:xfrm>
          <a:prstGeom prst="rect">
            <a:avLst/>
          </a:prstGeom>
        </p:spPr>
      </p:pic>
      <p:pic>
        <p:nvPicPr>
          <p:cNvPr id="5" name="รูปภาพ 4" descr="รูปภาพประกอบด้วย ศิลปะเด็ก, แผนภาพ, การวาดภาพ, กราฟิก&#10;&#10;เนื้อหาที่สร้างโดย AI อาจไม่ถูกต้อง">
            <a:extLst>
              <a:ext uri="{FF2B5EF4-FFF2-40B4-BE49-F238E27FC236}">
                <a16:creationId xmlns:a16="http://schemas.microsoft.com/office/drawing/2014/main" id="{6FB8806D-3F79-432F-85E9-7BB278859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767" y="2369959"/>
            <a:ext cx="4974979" cy="3215270"/>
          </a:xfrm>
          <a:prstGeom prst="rect">
            <a:avLst/>
          </a:prstGeom>
        </p:spPr>
      </p:pic>
    </p:spTree>
    <p:extLst>
      <p:ext uri="{BB962C8B-B14F-4D97-AF65-F5344CB8AC3E}">
        <p14:creationId xmlns:p14="http://schemas.microsoft.com/office/powerpoint/2010/main" val="4191691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00845-00FC-4B9D-88D7-E15599F3187C}"/>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36C4C859-C46A-7B96-D442-499B23735B23}"/>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39058A7B-5C63-06D2-B618-E22A8AF0367B}"/>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Thunder Strom</a:t>
            </a:r>
          </a:p>
        </p:txBody>
      </p:sp>
      <p:pic>
        <p:nvPicPr>
          <p:cNvPr id="8" name="ตัวแทนเนื้อหา 7" descr="รูปภาพประกอบด้วย ข้อความ, ภาพหน้าจอ, ออกแบบ&#10;&#10;เนื้อหาที่สร้างโดย AI อาจไม่ถูกต้อง">
            <a:extLst>
              <a:ext uri="{FF2B5EF4-FFF2-40B4-BE49-F238E27FC236}">
                <a16:creationId xmlns:a16="http://schemas.microsoft.com/office/drawing/2014/main" id="{0A6FDD43-0F7E-9DB5-6F45-8BF7D9207BA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155" t="43208" r="56181" b="2640"/>
          <a:stretch/>
        </p:blipFill>
        <p:spPr>
          <a:xfrm>
            <a:off x="889798" y="1828018"/>
            <a:ext cx="5280892" cy="4528332"/>
          </a:xfrm>
        </p:spPr>
      </p:pic>
      <p:sp>
        <p:nvSpPr>
          <p:cNvPr id="3" name="กล่องข้อความ 2">
            <a:extLst>
              <a:ext uri="{FF2B5EF4-FFF2-40B4-BE49-F238E27FC236}">
                <a16:creationId xmlns:a16="http://schemas.microsoft.com/office/drawing/2014/main" id="{01268FD8-2D53-E901-A601-263380DDA936}"/>
              </a:ext>
            </a:extLst>
          </p:cNvPr>
          <p:cNvSpPr txBox="1"/>
          <p:nvPr/>
        </p:nvSpPr>
        <p:spPr>
          <a:xfrm>
            <a:off x="6871717" y="2413337"/>
            <a:ext cx="4818886"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3 Stages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    Building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Mature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Dissipating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May have a leading cold air gust in advance of the cloud mass</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5987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7EFFF45-67CC-4849-617A-A68E0EA1D145}"/>
              </a:ext>
            </a:extLst>
          </p:cNvPr>
          <p:cNvSpPr>
            <a:spLocks noGrp="1"/>
          </p:cNvSpPr>
          <p:nvPr>
            <p:ph type="title"/>
          </p:nvPr>
        </p:nvSpPr>
        <p:spPr>
          <a:xfrm>
            <a:off x="838200" y="365125"/>
            <a:ext cx="10515600" cy="1325563"/>
          </a:xfrm>
        </p:spPr>
        <p:txBody>
          <a:bodyPr>
            <a:normAutofit/>
          </a:bodyPr>
          <a:lstStyle/>
          <a:p>
            <a:r>
              <a:rPr lang="th-TH">
                <a:solidFill>
                  <a:schemeClr val="tx1"/>
                </a:solidFill>
              </a:rPr>
              <a:t>อักษรย่อยที่สำคัญ</a:t>
            </a:r>
            <a:endParaRPr lang="en-US">
              <a:solidFill>
                <a:schemeClr val="tx1"/>
              </a:solidFill>
            </a:endParaRPr>
          </a:p>
        </p:txBody>
      </p:sp>
      <p:graphicFrame>
        <p:nvGraphicFramePr>
          <p:cNvPr id="5" name="ตัวแทนเนื้อหา 2">
            <a:extLst>
              <a:ext uri="{FF2B5EF4-FFF2-40B4-BE49-F238E27FC236}">
                <a16:creationId xmlns:a16="http://schemas.microsoft.com/office/drawing/2014/main" id="{F05DB220-0110-D5BF-00F5-35BAAE43FE87}"/>
              </a:ext>
            </a:extLst>
          </p:cNvPr>
          <p:cNvGraphicFramePr>
            <a:graphicFrameLocks noGrp="1"/>
          </p:cNvGraphicFramePr>
          <p:nvPr>
            <p:ph idx="1"/>
            <p:extLst>
              <p:ext uri="{D42A27DB-BD31-4B8C-83A1-F6EECF244321}">
                <p14:modId xmlns:p14="http://schemas.microsoft.com/office/powerpoint/2010/main" val="81221475"/>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9611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9C117-538E-7671-EB1F-B581A2C01828}"/>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046D217-E1A7-3004-364A-4A6F654757E7}"/>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2873562F-7109-0D17-41F3-A286EBFAD03F}"/>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Microburst</a:t>
            </a:r>
          </a:p>
        </p:txBody>
      </p:sp>
      <p:pic>
        <p:nvPicPr>
          <p:cNvPr id="9" name="รูปภาพ 8">
            <a:extLst>
              <a:ext uri="{FF2B5EF4-FFF2-40B4-BE49-F238E27FC236}">
                <a16:creationId xmlns:a16="http://schemas.microsoft.com/office/drawing/2014/main" id="{0F548379-C927-FFE9-7BDF-B6887C8A5D5F}"/>
              </a:ext>
            </a:extLst>
          </p:cNvPr>
          <p:cNvPicPr>
            <a:picLocks noChangeAspect="1"/>
          </p:cNvPicPr>
          <p:nvPr/>
        </p:nvPicPr>
        <p:blipFill>
          <a:blip r:embed="rId2"/>
          <a:srcRect l="39672" t="26879" r="8843"/>
          <a:stretch/>
        </p:blipFill>
        <p:spPr>
          <a:xfrm>
            <a:off x="1785257" y="2111047"/>
            <a:ext cx="4615544" cy="3682552"/>
          </a:xfrm>
          <a:prstGeom prst="rect">
            <a:avLst/>
          </a:prstGeom>
        </p:spPr>
      </p:pic>
      <p:sp>
        <p:nvSpPr>
          <p:cNvPr id="6" name="กล่องข้อความ 5">
            <a:extLst>
              <a:ext uri="{FF2B5EF4-FFF2-40B4-BE49-F238E27FC236}">
                <a16:creationId xmlns:a16="http://schemas.microsoft.com/office/drawing/2014/main" id="{5CFEEC13-1A67-5EA6-58F9-98D3A0D8EDB6}"/>
              </a:ext>
            </a:extLst>
          </p:cNvPr>
          <p:cNvSpPr txBox="1"/>
          <p:nvPr/>
        </p:nvSpPr>
        <p:spPr>
          <a:xfrm>
            <a:off x="7217229" y="1817200"/>
            <a:ext cx="4288972" cy="48013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Airspeed Variation &gt; 15 kts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Groundspeed variations of shift from head wind to tail wind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Vs excursion of &gt; 500 fpm</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Pitch attitude of &gt; 5 degree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Groundspeed deviation  of &gt; one dot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HDG Variation of &gt; 10 degree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Unusual AT activity </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Go- Around </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63087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E88F5-4FD4-BAFF-4664-7C0956351A4F}"/>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84BB0504-9E2C-A086-457E-991FD36AE904}"/>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051888F9-0EBA-7E1D-C2A5-8C42426AB1ED}"/>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Microburst</a:t>
            </a:r>
          </a:p>
        </p:txBody>
      </p:sp>
      <p:pic>
        <p:nvPicPr>
          <p:cNvPr id="3" name="ตัวแทนเนื้อหา 7" descr="รูปภาพประกอบด้วย ข้อความ, ภาพหน้าจอ&#10;&#10;เนื้อหาที่สร้างโดย AI อาจไม่ถูกต้อง">
            <a:extLst>
              <a:ext uri="{FF2B5EF4-FFF2-40B4-BE49-F238E27FC236}">
                <a16:creationId xmlns:a16="http://schemas.microsoft.com/office/drawing/2014/main" id="{85C968A6-0A79-524F-5083-AB50142867C2}"/>
              </a:ext>
            </a:extLst>
          </p:cNvPr>
          <p:cNvPicPr>
            <a:picLocks noChangeAspect="1"/>
          </p:cNvPicPr>
          <p:nvPr/>
        </p:nvPicPr>
        <p:blipFill>
          <a:blip r:embed="rId2">
            <a:extLst>
              <a:ext uri="{28A0092B-C50C-407E-A947-70E740481C1C}">
                <a14:useLocalDpi xmlns:a14="http://schemas.microsoft.com/office/drawing/2010/main" val="0"/>
              </a:ext>
            </a:extLst>
          </a:blip>
          <a:srcRect l="55002" t="23890" r="7927" b="13646"/>
          <a:stretch/>
        </p:blipFill>
        <p:spPr>
          <a:xfrm>
            <a:off x="732685" y="1734436"/>
            <a:ext cx="5139726" cy="4899144"/>
          </a:xfrm>
          <a:prstGeom prst="rect">
            <a:avLst/>
          </a:prstGeom>
        </p:spPr>
      </p:pic>
      <p:pic>
        <p:nvPicPr>
          <p:cNvPr id="7" name="ตัวแทนเนื้อหา 7" descr="รูปภาพประกอบด้วย ข้อความ, ภาพหน้าจอ">
            <a:extLst>
              <a:ext uri="{FF2B5EF4-FFF2-40B4-BE49-F238E27FC236}">
                <a16:creationId xmlns:a16="http://schemas.microsoft.com/office/drawing/2014/main" id="{9C317AE1-2061-593C-B10D-DD4D74ADBB02}"/>
              </a:ext>
            </a:extLst>
          </p:cNvPr>
          <p:cNvPicPr>
            <a:picLocks noChangeAspect="1"/>
          </p:cNvPicPr>
          <p:nvPr/>
        </p:nvPicPr>
        <p:blipFill>
          <a:blip r:embed="rId2">
            <a:extLst>
              <a:ext uri="{28A0092B-C50C-407E-A947-70E740481C1C}">
                <a14:useLocalDpi xmlns:a14="http://schemas.microsoft.com/office/drawing/2010/main" val="0"/>
              </a:ext>
            </a:extLst>
          </a:blip>
          <a:srcRect l="12095" t="45504" r="58564" b="26331"/>
          <a:stretch/>
        </p:blipFill>
        <p:spPr>
          <a:xfrm>
            <a:off x="6879771" y="1731996"/>
            <a:ext cx="4201635" cy="2281536"/>
          </a:xfrm>
          <a:prstGeom prst="rect">
            <a:avLst/>
          </a:prstGeom>
        </p:spPr>
      </p:pic>
      <p:sp>
        <p:nvSpPr>
          <p:cNvPr id="4" name="กล่องข้อความ 3">
            <a:extLst>
              <a:ext uri="{FF2B5EF4-FFF2-40B4-BE49-F238E27FC236}">
                <a16:creationId xmlns:a16="http://schemas.microsoft.com/office/drawing/2014/main" id="{DE46FD92-A654-DA3E-9564-37284D0D79EB}"/>
              </a:ext>
            </a:extLst>
          </p:cNvPr>
          <p:cNvSpPr txBox="1"/>
          <p:nvPr/>
        </p:nvSpPr>
        <p:spPr>
          <a:xfrm>
            <a:off x="6519963" y="4272677"/>
            <a:ext cx="5139726"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Note the wind speed recorded, peak of 113 Kts (130 Mph)</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Vital to recognize and follow the windshear maneuver</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About 5 % of thunderstorm generate a microburst</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0917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E3884-E8BE-1259-9EC2-DF0922C3A1AB}"/>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7CBCE133-4938-47CA-562A-40A49D5DA49F}"/>
              </a:ext>
            </a:extLst>
          </p:cNvPr>
          <p:cNvSpPr>
            <a:spLocks noGrp="1"/>
          </p:cNvSpPr>
          <p:nvPr>
            <p:ph type="title"/>
          </p:nvPr>
        </p:nvSpPr>
        <p:spPr>
          <a:xfrm>
            <a:off x="631622" y="239486"/>
            <a:ext cx="10449784" cy="656744"/>
          </a:xfrm>
        </p:spPr>
        <p:txBody>
          <a:bodyPr>
            <a:normAutofit fontScale="90000"/>
          </a:bodyPr>
          <a:lstStyle/>
          <a:p>
            <a:r>
              <a:rPr lang="en-US" dirty="0"/>
              <a:t>Environment</a:t>
            </a:r>
          </a:p>
        </p:txBody>
      </p:sp>
      <p:sp>
        <p:nvSpPr>
          <p:cNvPr id="11" name="กล่องข้อความ 10">
            <a:extLst>
              <a:ext uri="{FF2B5EF4-FFF2-40B4-BE49-F238E27FC236}">
                <a16:creationId xmlns:a16="http://schemas.microsoft.com/office/drawing/2014/main" id="{E11DC5C1-5616-29E4-746C-C67674CBEDFD}"/>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Airplane Icing </a:t>
            </a:r>
          </a:p>
        </p:txBody>
      </p:sp>
      <p:pic>
        <p:nvPicPr>
          <p:cNvPr id="9" name="ตัวแทนเนื้อหา 7" descr="รูปภาพประกอบด้วย ข้อความ, ภาพหน้าจอ, อากาศยาน, เครื่องบิน&#10;&#10;เนื้อหาที่สร้างโดย AI อาจไม่ถูกต้อง">
            <a:extLst>
              <a:ext uri="{FF2B5EF4-FFF2-40B4-BE49-F238E27FC236}">
                <a16:creationId xmlns:a16="http://schemas.microsoft.com/office/drawing/2014/main" id="{E1BE9D69-E88D-0B68-9619-D8A12946B6E1}"/>
              </a:ext>
            </a:extLst>
          </p:cNvPr>
          <p:cNvPicPr>
            <a:picLocks noChangeAspect="1"/>
          </p:cNvPicPr>
          <p:nvPr/>
        </p:nvPicPr>
        <p:blipFill>
          <a:blip r:embed="rId2">
            <a:extLst>
              <a:ext uri="{28A0092B-C50C-407E-A947-70E740481C1C}">
                <a14:useLocalDpi xmlns:a14="http://schemas.microsoft.com/office/drawing/2010/main" val="0"/>
              </a:ext>
            </a:extLst>
          </a:blip>
          <a:srcRect l="49212" t="30901" r="11610" b="16673"/>
          <a:stretch/>
        </p:blipFill>
        <p:spPr>
          <a:xfrm>
            <a:off x="1063070" y="2230336"/>
            <a:ext cx="4872493" cy="3723696"/>
          </a:xfrm>
          <a:prstGeom prst="rect">
            <a:avLst/>
          </a:prstGeom>
        </p:spPr>
      </p:pic>
      <p:sp>
        <p:nvSpPr>
          <p:cNvPr id="10" name="กล่องข้อความ 9">
            <a:extLst>
              <a:ext uri="{FF2B5EF4-FFF2-40B4-BE49-F238E27FC236}">
                <a16:creationId xmlns:a16="http://schemas.microsoft.com/office/drawing/2014/main" id="{160DF68F-D5D5-F79C-9C8E-4B9D603A0898}"/>
              </a:ext>
            </a:extLst>
          </p:cNvPr>
          <p:cNvSpPr txBox="1"/>
          <p:nvPr/>
        </p:nvSpPr>
        <p:spPr>
          <a:xfrm>
            <a:off x="6542063" y="3274368"/>
            <a:ext cx="4778829" cy="184665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 aero foil section is affected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Lift generation is affected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Stall warning devices become of little use</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14478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D39428-EDF2-A399-1D43-53B2B815B13C}"/>
            </a:ext>
          </a:extLst>
        </p:cNvPr>
        <p:cNvGrpSpPr/>
        <p:nvPr/>
      </p:nvGrpSpPr>
      <p:grpSpPr>
        <a:xfrm>
          <a:off x="0" y="0"/>
          <a:ext cx="0" cy="0"/>
          <a:chOff x="0" y="0"/>
          <a:chExt cx="0" cy="0"/>
        </a:xfrm>
      </p:grpSpPr>
      <p:pic>
        <p:nvPicPr>
          <p:cNvPr id="11" name="Picture 10" descr="ปิดแผงควบคุมของเครื่องบินกำลังบินที่กลางคืน">
            <a:extLst>
              <a:ext uri="{FF2B5EF4-FFF2-40B4-BE49-F238E27FC236}">
                <a16:creationId xmlns:a16="http://schemas.microsoft.com/office/drawing/2014/main" id="{04CD2104-0136-F320-663B-0D49A08FA628}"/>
              </a:ext>
            </a:extLst>
          </p:cNvPr>
          <p:cNvPicPr>
            <a:picLocks noChangeAspect="1"/>
          </p:cNvPicPr>
          <p:nvPr/>
        </p:nvPicPr>
        <p:blipFill>
          <a:blip r:embed="rId3"/>
          <a:srcRect l="3292" r="23163" b="-1"/>
          <a:stretch>
            <a:fillRect/>
          </a:stretch>
        </p:blipFill>
        <p:spPr>
          <a:xfrm>
            <a:off x="4636008" y="10"/>
            <a:ext cx="7555992" cy="6857990"/>
          </a:xfrm>
          <a:prstGeom prst="rect">
            <a:avLst/>
          </a:prstGeom>
        </p:spPr>
      </p:pic>
      <p:sp useBgFill="1">
        <p:nvSpPr>
          <p:cNvPr id="15" name="Rectangle 14">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FD79EADE-DB7C-0BF1-C538-13A5F3A75669}"/>
              </a:ext>
            </a:extLst>
          </p:cNvPr>
          <p:cNvSpPr>
            <a:spLocks noGrp="1"/>
          </p:cNvSpPr>
          <p:nvPr>
            <p:ph type="title"/>
          </p:nvPr>
        </p:nvSpPr>
        <p:spPr>
          <a:xfrm>
            <a:off x="0" y="18255"/>
            <a:ext cx="4636008" cy="1325563"/>
          </a:xfrm>
        </p:spPr>
        <p:txBody>
          <a:bodyPr vert="horz" lIns="91440" tIns="45720" rIns="91440" bIns="45720" rtlCol="0" anchor="ctr">
            <a:normAutofit/>
          </a:bodyPr>
          <a:lstStyle/>
          <a:p>
            <a:pPr algn="ctr"/>
            <a:r>
              <a:rPr lang="en-US" sz="4400" spc="-300" dirty="0">
                <a:effectLst>
                  <a:outerShdw blurRad="469900" dist="342900" dir="5400000" sy="-20000" rotWithShape="0">
                    <a:prstClr val="black">
                      <a:alpha val="66000"/>
                    </a:prstClr>
                  </a:outerShdw>
                </a:effectLst>
              </a:rPr>
              <a:t>Pilot-induced</a:t>
            </a:r>
          </a:p>
        </p:txBody>
      </p:sp>
      <p:sp>
        <p:nvSpPr>
          <p:cNvPr id="3" name="กล่องข้อความ 2">
            <a:extLst>
              <a:ext uri="{FF2B5EF4-FFF2-40B4-BE49-F238E27FC236}">
                <a16:creationId xmlns:a16="http://schemas.microsoft.com/office/drawing/2014/main" id="{6D24C673-9547-5B01-2EFC-E02869E664C3}"/>
              </a:ext>
            </a:extLst>
          </p:cNvPr>
          <p:cNvSpPr txBox="1"/>
          <p:nvPr/>
        </p:nvSpPr>
        <p:spPr>
          <a:xfrm>
            <a:off x="762002" y="1253331"/>
            <a:ext cx="3874006" cy="4351338"/>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Instrument Cross Check</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Inattention &amp; Distraction</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Vertigo</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Somatotropic Illusion</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Pilot Technica</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Pilot Incapacitation</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Improper use of airplane</a:t>
            </a:r>
          </a:p>
          <a:p>
            <a:pPr indent="-228600">
              <a:lnSpc>
                <a:spcPct val="90000"/>
              </a:lnSpc>
              <a:spcAft>
                <a:spcPts val="600"/>
              </a:spcAft>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val="17888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2F0-7525-324A-759D-5241B7BE6AE0}"/>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7B45C02B-304F-096F-95DA-26EFDA4DC772}"/>
              </a:ext>
            </a:extLst>
          </p:cNvPr>
          <p:cNvSpPr>
            <a:spLocks noGrp="1"/>
          </p:cNvSpPr>
          <p:nvPr>
            <p:ph type="title"/>
          </p:nvPr>
        </p:nvSpPr>
        <p:spPr>
          <a:xfrm>
            <a:off x="631622" y="239486"/>
            <a:ext cx="10449784" cy="656744"/>
          </a:xfrm>
        </p:spPr>
        <p:txBody>
          <a:bodyPr>
            <a:normAutofit fontScale="90000"/>
          </a:bodyPr>
          <a:lstStyle/>
          <a:p>
            <a:r>
              <a:rPr lang="en-US" dirty="0"/>
              <a:t>Pilot-induced</a:t>
            </a:r>
          </a:p>
        </p:txBody>
      </p:sp>
      <p:sp>
        <p:nvSpPr>
          <p:cNvPr id="11" name="กล่องข้อความ 10">
            <a:extLst>
              <a:ext uri="{FF2B5EF4-FFF2-40B4-BE49-F238E27FC236}">
                <a16:creationId xmlns:a16="http://schemas.microsoft.com/office/drawing/2014/main" id="{A5E5D2F2-69DC-F87E-FB45-CB734FEF47DE}"/>
              </a:ext>
            </a:extLst>
          </p:cNvPr>
          <p:cNvSpPr txBox="1"/>
          <p:nvPr/>
        </p:nvSpPr>
        <p:spPr>
          <a:xfrm>
            <a:off x="835370" y="1033892"/>
            <a:ext cx="1075900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Instrument Cross Check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Inattention &amp; Distraction</a:t>
            </a:r>
          </a:p>
        </p:txBody>
      </p:sp>
      <p:pic>
        <p:nvPicPr>
          <p:cNvPr id="4" name="รูปภาพ 3" descr="รูปภาพประกอบด้วย เสื้อผ้า, คน, ใบหน้าของมนุษย์, เหมือนกัน&#10;&#10;เนื้อหาที่สร้างโดย AI อาจไม่ถูกต้อง">
            <a:extLst>
              <a:ext uri="{FF2B5EF4-FFF2-40B4-BE49-F238E27FC236}">
                <a16:creationId xmlns:a16="http://schemas.microsoft.com/office/drawing/2014/main" id="{AC53D8DA-FD1C-AA6E-34DA-344ED3C43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14" y="2110977"/>
            <a:ext cx="6144449" cy="3869578"/>
          </a:xfrm>
          <a:prstGeom prst="rect">
            <a:avLst/>
          </a:prstGeom>
        </p:spPr>
      </p:pic>
      <p:sp>
        <p:nvSpPr>
          <p:cNvPr id="5" name="กล่องข้อความ 4">
            <a:extLst>
              <a:ext uri="{FF2B5EF4-FFF2-40B4-BE49-F238E27FC236}">
                <a16:creationId xmlns:a16="http://schemas.microsoft.com/office/drawing/2014/main" id="{87E66DE7-DB08-A2AA-2B98-B804F4B62BE7}"/>
              </a:ext>
            </a:extLst>
          </p:cNvPr>
          <p:cNvSpPr txBox="1"/>
          <p:nvPr/>
        </p:nvSpPr>
        <p:spPr>
          <a:xfrm>
            <a:off x="7391401" y="2002551"/>
            <a:ext cx="3951513"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Pilot should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Be aware of the aircraft state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Assess risk and decide on a response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Detect and communicate deviations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Communicate expectation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Update / communicate understanding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Take timely corrective action </a:t>
            </a:r>
          </a:p>
        </p:txBody>
      </p:sp>
    </p:spTree>
    <p:extLst>
      <p:ext uri="{BB962C8B-B14F-4D97-AF65-F5344CB8AC3E}">
        <p14:creationId xmlns:p14="http://schemas.microsoft.com/office/powerpoint/2010/main" val="3464863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43E7-C8A8-2495-F6FB-0CD0BF87D0BF}"/>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31B0ACB8-C3D7-8E04-27EA-43769E176FEC}"/>
              </a:ext>
            </a:extLst>
          </p:cNvPr>
          <p:cNvSpPr>
            <a:spLocks noGrp="1"/>
          </p:cNvSpPr>
          <p:nvPr>
            <p:ph type="title"/>
          </p:nvPr>
        </p:nvSpPr>
        <p:spPr>
          <a:xfrm>
            <a:off x="631622" y="239486"/>
            <a:ext cx="10449784" cy="656744"/>
          </a:xfrm>
        </p:spPr>
        <p:txBody>
          <a:bodyPr>
            <a:normAutofit fontScale="90000"/>
          </a:bodyPr>
          <a:lstStyle/>
          <a:p>
            <a:r>
              <a:rPr lang="en-US" dirty="0"/>
              <a:t>Pilot-induced</a:t>
            </a:r>
          </a:p>
        </p:txBody>
      </p:sp>
      <p:sp>
        <p:nvSpPr>
          <p:cNvPr id="11" name="กล่องข้อความ 10">
            <a:extLst>
              <a:ext uri="{FF2B5EF4-FFF2-40B4-BE49-F238E27FC236}">
                <a16:creationId xmlns:a16="http://schemas.microsoft.com/office/drawing/2014/main" id="{F61852A7-E288-71FA-048D-23CB22979D42}"/>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Vertigo</a:t>
            </a:r>
          </a:p>
        </p:txBody>
      </p:sp>
      <p:sp>
        <p:nvSpPr>
          <p:cNvPr id="9" name="กล่องข้อความ 8">
            <a:extLst>
              <a:ext uri="{FF2B5EF4-FFF2-40B4-BE49-F238E27FC236}">
                <a16:creationId xmlns:a16="http://schemas.microsoft.com/office/drawing/2014/main" id="{01A8D545-0F79-A87C-463E-A03D96AB7D92}"/>
              </a:ext>
            </a:extLst>
          </p:cNvPr>
          <p:cNvSpPr txBox="1"/>
          <p:nvPr/>
        </p:nvSpPr>
        <p:spPr>
          <a:xfrm>
            <a:off x="8754945" y="2471525"/>
            <a:ext cx="316774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Flying over sloping cloud decks / Sloping land (False Horizon)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Aurora borealis with false Vertical and horizontal cues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Black hole at night</a:t>
            </a:r>
          </a:p>
        </p:txBody>
      </p:sp>
      <p:pic>
        <p:nvPicPr>
          <p:cNvPr id="4" name="รูปภาพ 3" descr="รูปภาพประกอบด้วย ออโรร่า, ธรรมชาติ, น้ำ, ท้องฟ้า&#10;&#10;เนื้อหาที่สร้างโดย AI อาจไม่ถูกต้อง">
            <a:extLst>
              <a:ext uri="{FF2B5EF4-FFF2-40B4-BE49-F238E27FC236}">
                <a16:creationId xmlns:a16="http://schemas.microsoft.com/office/drawing/2014/main" id="{B48B6875-C8E4-A4AB-134C-D96E43DF7A01}"/>
              </a:ext>
            </a:extLst>
          </p:cNvPr>
          <p:cNvPicPr>
            <a:picLocks noChangeAspect="1"/>
          </p:cNvPicPr>
          <p:nvPr/>
        </p:nvPicPr>
        <p:blipFill>
          <a:blip r:embed="rId2">
            <a:extLst>
              <a:ext uri="{28A0092B-C50C-407E-A947-70E740481C1C}">
                <a14:useLocalDpi xmlns:a14="http://schemas.microsoft.com/office/drawing/2010/main" val="0"/>
              </a:ext>
            </a:extLst>
          </a:blip>
          <a:srcRect l="12712"/>
          <a:stretch/>
        </p:blipFill>
        <p:spPr>
          <a:xfrm>
            <a:off x="828134" y="4307375"/>
            <a:ext cx="3683596" cy="2279339"/>
          </a:xfrm>
          <a:prstGeom prst="rect">
            <a:avLst/>
          </a:prstGeom>
        </p:spPr>
      </p:pic>
      <p:pic>
        <p:nvPicPr>
          <p:cNvPr id="10" name="รูปภาพ 9" descr="รูปภาพประกอบด้วย ท้องฟ้า, อากาศยาน, การบิน, เที่ยวบิน&#10;&#10;เนื้อหาที่สร้างโดย AI อาจไม่ถูกต้อง">
            <a:extLst>
              <a:ext uri="{FF2B5EF4-FFF2-40B4-BE49-F238E27FC236}">
                <a16:creationId xmlns:a16="http://schemas.microsoft.com/office/drawing/2014/main" id="{F0F66650-E7EF-3031-D372-BAE0F64D2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089" y="2670841"/>
            <a:ext cx="3167743" cy="1888462"/>
          </a:xfrm>
          <a:prstGeom prst="rect">
            <a:avLst/>
          </a:prstGeom>
        </p:spPr>
      </p:pic>
      <p:pic>
        <p:nvPicPr>
          <p:cNvPr id="13" name="รูปภาพ 12" descr="รูปภาพประกอบด้วย แผงควบคุม, ภาพหน้าจอ, กลางคืน, ห้องนักบิน&#10;&#10;เนื้อหาที่สร้างโดย AI อาจไม่ถูกต้อง">
            <a:extLst>
              <a:ext uri="{FF2B5EF4-FFF2-40B4-BE49-F238E27FC236}">
                <a16:creationId xmlns:a16="http://schemas.microsoft.com/office/drawing/2014/main" id="{5114ADE0-633D-FA9F-2985-CE32E149F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843" y="4737514"/>
            <a:ext cx="4118236" cy="1652834"/>
          </a:xfrm>
          <a:prstGeom prst="rect">
            <a:avLst/>
          </a:prstGeom>
        </p:spPr>
      </p:pic>
      <p:pic>
        <p:nvPicPr>
          <p:cNvPr id="17" name="รูปภาพ 16" descr="รูปภาพประกอบด้วย ข้อความ, คน, ชาย, เป็นมนุษย์&#10;&#10;เนื้อหาที่สร้างโดย AI อาจไม่ถูกต้อง">
            <a:extLst>
              <a:ext uri="{FF2B5EF4-FFF2-40B4-BE49-F238E27FC236}">
                <a16:creationId xmlns:a16="http://schemas.microsoft.com/office/drawing/2014/main" id="{54989726-F38D-62AC-6066-FEE7A17D7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9563" y="2110977"/>
            <a:ext cx="2623207" cy="1908756"/>
          </a:xfrm>
          <a:prstGeom prst="rect">
            <a:avLst/>
          </a:prstGeom>
        </p:spPr>
      </p:pic>
    </p:spTree>
    <p:extLst>
      <p:ext uri="{BB962C8B-B14F-4D97-AF65-F5344CB8AC3E}">
        <p14:creationId xmlns:p14="http://schemas.microsoft.com/office/powerpoint/2010/main" val="2700837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0D51-27E2-B3CF-1A63-8DDED9C1BF96}"/>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D0B13147-9DAA-04AF-8CB3-835A7076A709}"/>
              </a:ext>
            </a:extLst>
          </p:cNvPr>
          <p:cNvSpPr>
            <a:spLocks noGrp="1"/>
          </p:cNvSpPr>
          <p:nvPr>
            <p:ph type="title"/>
          </p:nvPr>
        </p:nvSpPr>
        <p:spPr>
          <a:xfrm>
            <a:off x="631622" y="239486"/>
            <a:ext cx="10449784" cy="656744"/>
          </a:xfrm>
        </p:spPr>
        <p:txBody>
          <a:bodyPr>
            <a:normAutofit fontScale="90000"/>
          </a:bodyPr>
          <a:lstStyle/>
          <a:p>
            <a:r>
              <a:rPr lang="en-US"/>
              <a:t>Pilot-induced</a:t>
            </a:r>
            <a:endParaRPr lang="en-US" dirty="0"/>
          </a:p>
        </p:txBody>
      </p:sp>
      <p:sp>
        <p:nvSpPr>
          <p:cNvPr id="11" name="กล่องข้อความ 10">
            <a:extLst>
              <a:ext uri="{FF2B5EF4-FFF2-40B4-BE49-F238E27FC236}">
                <a16:creationId xmlns:a16="http://schemas.microsoft.com/office/drawing/2014/main" id="{4ABFA4CB-836A-7A41-ECA5-0CE87F361BE2}"/>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orbel" panose="020B0503020204020204"/>
                <a:ea typeface="+mn-ea"/>
                <a:cs typeface="+mn-cs"/>
              </a:rPr>
              <a:t>Somatotropic illusion</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ตัวแทนเนื้อหา 7" descr="รูปภาพประกอบด้วย ข้อความ, ภาพหน้าจอ&#10;&#10;เนื้อหาที่สร้างโดย AI อาจไม่ถูกต้อง">
            <a:extLst>
              <a:ext uri="{FF2B5EF4-FFF2-40B4-BE49-F238E27FC236}">
                <a16:creationId xmlns:a16="http://schemas.microsoft.com/office/drawing/2014/main" id="{ECF2BE70-62D2-1546-5224-6D5682EE2D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217208"/>
            <a:ext cx="5589427" cy="3097589"/>
          </a:xfrm>
        </p:spPr>
      </p:pic>
      <p:pic>
        <p:nvPicPr>
          <p:cNvPr id="13" name="ตัวแทนเนื้อหา 7" descr="รูปภาพประกอบด้วย ภาพหน้าจอ, ข้อความ, คน, ซอฟต์แวร์มัลติมีเดีย&#10;&#10;เนื้อหาที่สร้างโดย AI อาจไม่ถูกต้อง">
            <a:extLst>
              <a:ext uri="{FF2B5EF4-FFF2-40B4-BE49-F238E27FC236}">
                <a16:creationId xmlns:a16="http://schemas.microsoft.com/office/drawing/2014/main" id="{61AC9424-2E63-4E52-2772-E77343839DC8}"/>
              </a:ext>
            </a:extLst>
          </p:cNvPr>
          <p:cNvPicPr>
            <a:picLocks noChangeAspect="1"/>
          </p:cNvPicPr>
          <p:nvPr/>
        </p:nvPicPr>
        <p:blipFill>
          <a:blip r:embed="rId3">
            <a:extLst>
              <a:ext uri="{28A0092B-C50C-407E-A947-70E740481C1C}">
                <a14:useLocalDpi xmlns:a14="http://schemas.microsoft.com/office/drawing/2010/main" val="0"/>
              </a:ext>
            </a:extLst>
          </a:blip>
          <a:srcRect l="28912" t="41577" r="14275" b="2761"/>
          <a:stretch/>
        </p:blipFill>
        <p:spPr>
          <a:xfrm>
            <a:off x="468086" y="2274818"/>
            <a:ext cx="5399314" cy="2982370"/>
          </a:xfrm>
          <a:prstGeom prst="rect">
            <a:avLst/>
          </a:prstGeom>
        </p:spPr>
      </p:pic>
    </p:spTree>
    <p:extLst>
      <p:ext uri="{BB962C8B-B14F-4D97-AF65-F5344CB8AC3E}">
        <p14:creationId xmlns:p14="http://schemas.microsoft.com/office/powerpoint/2010/main" val="3661218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96578-B482-5169-2B7E-1647877AB9B4}"/>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7A837F9E-FD23-33AD-9656-17CDF13890D3}"/>
              </a:ext>
            </a:extLst>
          </p:cNvPr>
          <p:cNvSpPr>
            <a:spLocks noGrp="1"/>
          </p:cNvSpPr>
          <p:nvPr>
            <p:ph type="title"/>
          </p:nvPr>
        </p:nvSpPr>
        <p:spPr>
          <a:xfrm>
            <a:off x="631622" y="239486"/>
            <a:ext cx="10449784" cy="656744"/>
          </a:xfrm>
        </p:spPr>
        <p:txBody>
          <a:bodyPr>
            <a:normAutofit fontScale="90000"/>
          </a:bodyPr>
          <a:lstStyle/>
          <a:p>
            <a:r>
              <a:rPr lang="en-US"/>
              <a:t>Pilot-induced</a:t>
            </a:r>
            <a:endParaRPr lang="en-US" dirty="0"/>
          </a:p>
        </p:txBody>
      </p:sp>
      <p:sp>
        <p:nvSpPr>
          <p:cNvPr id="11" name="กล่องข้อความ 10">
            <a:extLst>
              <a:ext uri="{FF2B5EF4-FFF2-40B4-BE49-F238E27FC236}">
                <a16:creationId xmlns:a16="http://schemas.microsoft.com/office/drawing/2014/main" id="{CC180600-E7E1-947F-EB30-ADE4FC379C9C}"/>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Pilot Technical</a:t>
            </a:r>
          </a:p>
        </p:txBody>
      </p:sp>
      <p:pic>
        <p:nvPicPr>
          <p:cNvPr id="6" name="รูปภาพ 5" descr="รูปภาพประกอบด้วย คน, เสื้อผ้า, เครื่องมือการบิน, นักบิน&#10;&#10;เนื้อหาที่สร้างโดย AI อาจไม่ถูกต้อง">
            <a:extLst>
              <a:ext uri="{FF2B5EF4-FFF2-40B4-BE49-F238E27FC236}">
                <a16:creationId xmlns:a16="http://schemas.microsoft.com/office/drawing/2014/main" id="{A7C71594-E768-E467-0FE4-9D4CDFE78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80" y="2158365"/>
            <a:ext cx="5609995" cy="4198892"/>
          </a:xfrm>
          <a:prstGeom prst="rect">
            <a:avLst/>
          </a:prstGeom>
        </p:spPr>
      </p:pic>
      <p:sp>
        <p:nvSpPr>
          <p:cNvPr id="9" name="กล่องข้อความ 8">
            <a:extLst>
              <a:ext uri="{FF2B5EF4-FFF2-40B4-BE49-F238E27FC236}">
                <a16:creationId xmlns:a16="http://schemas.microsoft.com/office/drawing/2014/main" id="{DB5041EC-54FF-F4B2-5D7E-CE903B9B7AFD}"/>
              </a:ext>
            </a:extLst>
          </p:cNvPr>
          <p:cNvSpPr txBox="1"/>
          <p:nvPr/>
        </p:nvSpPr>
        <p:spPr>
          <a:xfrm>
            <a:off x="6662058" y="2538241"/>
            <a:ext cx="4898572"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Recognize the developing upset and able to safely correct the situation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Unaware that upset event is developing or has occurred  and fails to make essential decisions or take correction to prevent LOC-I </a:t>
            </a:r>
          </a:p>
        </p:txBody>
      </p:sp>
    </p:spTree>
    <p:extLst>
      <p:ext uri="{BB962C8B-B14F-4D97-AF65-F5344CB8AC3E}">
        <p14:creationId xmlns:p14="http://schemas.microsoft.com/office/powerpoint/2010/main" val="457072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18BF-E873-40B3-296B-FDBE7927C40F}"/>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DFD75BEC-C373-C10B-D2B9-A67A6B6DC3DB}"/>
              </a:ext>
            </a:extLst>
          </p:cNvPr>
          <p:cNvSpPr>
            <a:spLocks noGrp="1"/>
          </p:cNvSpPr>
          <p:nvPr>
            <p:ph type="title"/>
          </p:nvPr>
        </p:nvSpPr>
        <p:spPr>
          <a:xfrm>
            <a:off x="631622" y="239486"/>
            <a:ext cx="10449784" cy="656744"/>
          </a:xfrm>
        </p:spPr>
        <p:txBody>
          <a:bodyPr>
            <a:normAutofit fontScale="90000"/>
          </a:bodyPr>
          <a:lstStyle/>
          <a:p>
            <a:r>
              <a:rPr lang="en-US"/>
              <a:t>Pilot-induced</a:t>
            </a:r>
            <a:endParaRPr lang="en-US" dirty="0"/>
          </a:p>
        </p:txBody>
      </p:sp>
      <p:sp>
        <p:nvSpPr>
          <p:cNvPr id="11" name="กล่องข้อความ 10">
            <a:extLst>
              <a:ext uri="{FF2B5EF4-FFF2-40B4-BE49-F238E27FC236}">
                <a16:creationId xmlns:a16="http://schemas.microsoft.com/office/drawing/2014/main" id="{BAB0E0E8-4526-669F-B39D-2D34246ADC40}"/>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Pilot Technical</a:t>
            </a:r>
          </a:p>
        </p:txBody>
      </p:sp>
      <p:pic>
        <p:nvPicPr>
          <p:cNvPr id="6" name="รูปภาพ 5" descr="รูปภาพประกอบด้วย คน, เสื้อผ้า, เครื่องมือการบิน, นักบิน&#10;&#10;เนื้อหาที่สร้างโดย AI อาจไม่ถูกต้อง">
            <a:extLst>
              <a:ext uri="{FF2B5EF4-FFF2-40B4-BE49-F238E27FC236}">
                <a16:creationId xmlns:a16="http://schemas.microsoft.com/office/drawing/2014/main" id="{4C19E0B7-8156-CCEB-A6D3-169759520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80" y="2158365"/>
            <a:ext cx="5609995" cy="4198892"/>
          </a:xfrm>
          <a:prstGeom prst="rect">
            <a:avLst/>
          </a:prstGeom>
        </p:spPr>
      </p:pic>
      <p:sp>
        <p:nvSpPr>
          <p:cNvPr id="9" name="กล่องข้อความ 8">
            <a:extLst>
              <a:ext uri="{FF2B5EF4-FFF2-40B4-BE49-F238E27FC236}">
                <a16:creationId xmlns:a16="http://schemas.microsoft.com/office/drawing/2014/main" id="{067F9E5B-3F81-F7B9-03B6-B323099D6242}"/>
              </a:ext>
            </a:extLst>
          </p:cNvPr>
          <p:cNvSpPr txBox="1"/>
          <p:nvPr/>
        </p:nvSpPr>
        <p:spPr>
          <a:xfrm>
            <a:off x="6357257" y="2264228"/>
            <a:ext cx="5551463"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Pilot unable to affect recovery</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Not understanding the event</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Lacking the skill  required</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Exceeding psychological or physiological ability to cope with what happening</a:t>
            </a:r>
          </a:p>
        </p:txBody>
      </p:sp>
    </p:spTree>
    <p:extLst>
      <p:ext uri="{BB962C8B-B14F-4D97-AF65-F5344CB8AC3E}">
        <p14:creationId xmlns:p14="http://schemas.microsoft.com/office/powerpoint/2010/main" val="1354623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ECBD3-3526-2017-86EF-ACBA5955D8D8}"/>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04B35518-458F-F9EF-0356-9BC93AA52AD6}"/>
              </a:ext>
            </a:extLst>
          </p:cNvPr>
          <p:cNvSpPr>
            <a:spLocks noGrp="1"/>
          </p:cNvSpPr>
          <p:nvPr>
            <p:ph type="title"/>
          </p:nvPr>
        </p:nvSpPr>
        <p:spPr>
          <a:xfrm>
            <a:off x="631622" y="239486"/>
            <a:ext cx="10449784" cy="656744"/>
          </a:xfrm>
        </p:spPr>
        <p:txBody>
          <a:bodyPr>
            <a:normAutofit fontScale="90000"/>
          </a:bodyPr>
          <a:lstStyle/>
          <a:p>
            <a:r>
              <a:rPr lang="en-US"/>
              <a:t>Pilot-induced</a:t>
            </a:r>
            <a:endParaRPr lang="en-US" dirty="0"/>
          </a:p>
        </p:txBody>
      </p:sp>
      <p:sp>
        <p:nvSpPr>
          <p:cNvPr id="11" name="กล่องข้อความ 10">
            <a:extLst>
              <a:ext uri="{FF2B5EF4-FFF2-40B4-BE49-F238E27FC236}">
                <a16:creationId xmlns:a16="http://schemas.microsoft.com/office/drawing/2014/main" id="{33BAC116-2436-E910-64D2-C7E54042D7E7}"/>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Pilot Incapacitation</a:t>
            </a:r>
          </a:p>
        </p:txBody>
      </p:sp>
      <p:pic>
        <p:nvPicPr>
          <p:cNvPr id="4" name="รูปภาพ 3" descr="รูปภาพประกอบด้วย เสื้อผ้า, ชาย, ขนส่ง, นักบิน&#10;&#10;เนื้อหาที่สร้างโดย AI อาจไม่ถูกต้อง">
            <a:extLst>
              <a:ext uri="{FF2B5EF4-FFF2-40B4-BE49-F238E27FC236}">
                <a16:creationId xmlns:a16="http://schemas.microsoft.com/office/drawing/2014/main" id="{1FF21264-2C3F-C148-9F67-3AF04B28F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564" y="1934108"/>
            <a:ext cx="4564293" cy="4684406"/>
          </a:xfrm>
          <a:prstGeom prst="rect">
            <a:avLst/>
          </a:prstGeom>
        </p:spPr>
      </p:pic>
      <p:sp>
        <p:nvSpPr>
          <p:cNvPr id="5" name="กล่องข้อความ 4">
            <a:extLst>
              <a:ext uri="{FF2B5EF4-FFF2-40B4-BE49-F238E27FC236}">
                <a16:creationId xmlns:a16="http://schemas.microsoft.com/office/drawing/2014/main" id="{D6A23BEF-72E3-79AD-4D67-B2CEF78B1119}"/>
              </a:ext>
            </a:extLst>
          </p:cNvPr>
          <p:cNvSpPr txBox="1"/>
          <p:nvPr/>
        </p:nvSpPr>
        <p:spPr>
          <a:xfrm>
            <a:off x="6622145" y="1934108"/>
            <a:ext cx="3516085"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Hypoxia</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Sleepless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Sensor Overload or stressed</a:t>
            </a:r>
            <a:endParaRPr kumimoji="0" lang="th-TH" sz="2400" b="0" i="0" u="none" strike="noStrike" kern="1200" cap="none" spc="0" normalizeH="0" baseline="0" noProof="0" dirty="0">
              <a:ln>
                <a:noFill/>
              </a:ln>
              <a:solidFill>
                <a:prstClr val="white"/>
              </a:solidFill>
              <a:effectLst/>
              <a:uLnTx/>
              <a:uFillTx/>
              <a:latin typeface="Corbel" panose="020B0503020204020204"/>
              <a:ea typeface="+mn-ea"/>
              <a:cs typeface="DilleniaUPC" panose="02020603050405020304" pitchFamily="18" charset="-34"/>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Tark Saturation</a:t>
            </a:r>
            <a:endParaRPr kumimoji="0" lang="th-TH" sz="2400" b="0" i="0" u="none" strike="noStrike" kern="1200" cap="none" spc="0" normalizeH="0" baseline="0" noProof="0" dirty="0">
              <a:ln>
                <a:noFill/>
              </a:ln>
              <a:solidFill>
                <a:prstClr val="white"/>
              </a:solidFill>
              <a:effectLst/>
              <a:uLnTx/>
              <a:uFillTx/>
              <a:latin typeface="Corbel" panose="020B0503020204020204"/>
              <a:ea typeface="+mn-ea"/>
              <a:cs typeface="DilleniaUPC" panose="02020603050405020304" pitchFamily="18" charset="-34"/>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Surprise &amp;Startle</a:t>
            </a:r>
            <a:endPar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88414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4C4165A-E007-FA64-7662-AD42ABCAE957}"/>
              </a:ext>
            </a:extLst>
          </p:cNvPr>
          <p:cNvSpPr>
            <a:spLocks noGrp="1"/>
          </p:cNvSpPr>
          <p:nvPr>
            <p:ph type="title"/>
          </p:nvPr>
        </p:nvSpPr>
        <p:spPr>
          <a:xfrm>
            <a:off x="838200" y="365125"/>
            <a:ext cx="6662057" cy="1325563"/>
          </a:xfrm>
        </p:spPr>
        <p:txBody>
          <a:bodyPr>
            <a:normAutofit/>
          </a:bodyPr>
          <a:lstStyle/>
          <a:p>
            <a:r>
              <a:rPr lang="en-US" b="1"/>
              <a:t>UPRT</a:t>
            </a:r>
            <a:endParaRPr lang="en-US" b="1" dirty="0"/>
          </a:p>
        </p:txBody>
      </p:sp>
      <p:sp>
        <p:nvSpPr>
          <p:cNvPr id="21" name="ตัวแทนเนื้อหา 6">
            <a:extLst>
              <a:ext uri="{FF2B5EF4-FFF2-40B4-BE49-F238E27FC236}">
                <a16:creationId xmlns:a16="http://schemas.microsoft.com/office/drawing/2014/main" id="{F6757FFE-046C-AFC2-AD3F-858FDC9D7D84}"/>
              </a:ext>
            </a:extLst>
          </p:cNvPr>
          <p:cNvSpPr>
            <a:spLocks noGrp="1"/>
          </p:cNvSpPr>
          <p:nvPr>
            <p:ph idx="1"/>
          </p:nvPr>
        </p:nvSpPr>
        <p:spPr>
          <a:xfrm>
            <a:off x="642257" y="1825625"/>
            <a:ext cx="7075714" cy="4351338"/>
          </a:xfrm>
        </p:spPr>
        <p:txBody>
          <a:bodyPr>
            <a:normAutofit/>
          </a:bodyPr>
          <a:lstStyle/>
          <a:p>
            <a:r>
              <a:rPr lang="en-US" dirty="0"/>
              <a:t>Upset Prevention and recovery Training</a:t>
            </a:r>
          </a:p>
          <a:p>
            <a:r>
              <a:rPr lang="th-TH" b="0" i="0" dirty="0">
                <a:effectLst/>
                <a:latin typeface="Kanit"/>
              </a:rPr>
              <a:t>การฝึกอบรมเกี่ยวกับการแก้ไขสภาพท่าทางการบินที่ผิดปกติ ให้กลับคืนสู่ท่าทางการบินที่เหมาะสม</a:t>
            </a:r>
            <a:endParaRPr lang="en-US" b="0" i="0" dirty="0">
              <a:effectLst/>
              <a:latin typeface="Kanit"/>
            </a:endParaRPr>
          </a:p>
          <a:p>
            <a:r>
              <a:rPr lang="th-TH" dirty="0"/>
              <a:t>เป็นการฝึกเพื่อป้องกันและกู้คืนเครื่องบินจากภาวะผิดปกติที่อาจนำไปสู่อุบัติเหตุ เช่น การสูญเสียการควบคุม (</a:t>
            </a:r>
            <a:r>
              <a:rPr lang="en-US" dirty="0"/>
              <a:t>Loss of Control In-Flight: LOC-I) </a:t>
            </a:r>
            <a:r>
              <a:rPr lang="th-TH" dirty="0"/>
              <a:t>ซึ่งเป็นสาเหตุหลักของอุบัติเหตุทางการบินทั่วโลก</a:t>
            </a:r>
            <a:endParaRPr lang="en-US" dirty="0"/>
          </a:p>
          <a:p>
            <a:endParaRPr lang="th-TH" b="0" i="0" dirty="0">
              <a:effectLst/>
              <a:latin typeface="Kanit"/>
            </a:endParaRPr>
          </a:p>
          <a:p>
            <a:endParaRPr lang="en-US" dirty="0"/>
          </a:p>
        </p:txBody>
      </p:sp>
      <p:pic>
        <p:nvPicPr>
          <p:cNvPr id="9" name="Picture 8" descr="ภูมิประเทศและปีกเครื่องบิน">
            <a:extLst>
              <a:ext uri="{FF2B5EF4-FFF2-40B4-BE49-F238E27FC236}">
                <a16:creationId xmlns:a16="http://schemas.microsoft.com/office/drawing/2014/main" id="{31EC6B6F-F74F-E676-8B8D-7E2B54EFB11E}"/>
              </a:ext>
            </a:extLst>
          </p:cNvPr>
          <p:cNvPicPr>
            <a:picLocks noChangeAspect="1"/>
          </p:cNvPicPr>
          <p:nvPr/>
        </p:nvPicPr>
        <p:blipFill>
          <a:blip r:embed="rId3"/>
          <a:srcRect l="29559" r="28483" b="-1"/>
          <a:stretch/>
        </p:blipFill>
        <p:spPr>
          <a:xfrm>
            <a:off x="7848600" y="10"/>
            <a:ext cx="4343400" cy="6857990"/>
          </a:xfrm>
          <a:prstGeom prst="rect">
            <a:avLst/>
          </a:prstGeom>
        </p:spPr>
      </p:pic>
    </p:spTree>
    <p:extLst>
      <p:ext uri="{BB962C8B-B14F-4D97-AF65-F5344CB8AC3E}">
        <p14:creationId xmlns:p14="http://schemas.microsoft.com/office/powerpoint/2010/main" val="3861719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3E52C-2D1D-FEF9-98B4-8BC0C5F6107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3C2C2516-F9B4-2202-05B4-522D92943DCA}"/>
              </a:ext>
            </a:extLst>
          </p:cNvPr>
          <p:cNvSpPr>
            <a:spLocks noGrp="1"/>
          </p:cNvSpPr>
          <p:nvPr>
            <p:ph type="title"/>
          </p:nvPr>
        </p:nvSpPr>
        <p:spPr>
          <a:xfrm>
            <a:off x="631622" y="239486"/>
            <a:ext cx="10449784" cy="656744"/>
          </a:xfrm>
        </p:spPr>
        <p:txBody>
          <a:bodyPr>
            <a:normAutofit fontScale="90000"/>
          </a:bodyPr>
          <a:lstStyle/>
          <a:p>
            <a:r>
              <a:rPr lang="en-US"/>
              <a:t>Pilot-induced</a:t>
            </a:r>
            <a:endParaRPr lang="en-US" dirty="0"/>
          </a:p>
        </p:txBody>
      </p:sp>
      <p:sp>
        <p:nvSpPr>
          <p:cNvPr id="11" name="กล่องข้อความ 10">
            <a:extLst>
              <a:ext uri="{FF2B5EF4-FFF2-40B4-BE49-F238E27FC236}">
                <a16:creationId xmlns:a16="http://schemas.microsoft.com/office/drawing/2014/main" id="{C1FA218A-0047-169B-7D57-D43F5527497D}"/>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Improper use of airplane</a:t>
            </a:r>
          </a:p>
        </p:txBody>
      </p:sp>
      <p:pic>
        <p:nvPicPr>
          <p:cNvPr id="3" name="รูปภาพ 2">
            <a:extLst>
              <a:ext uri="{FF2B5EF4-FFF2-40B4-BE49-F238E27FC236}">
                <a16:creationId xmlns:a16="http://schemas.microsoft.com/office/drawing/2014/main" id="{0586D491-E668-B6A7-834B-9CB318E63A6F}"/>
              </a:ext>
            </a:extLst>
          </p:cNvPr>
          <p:cNvPicPr>
            <a:picLocks noChangeAspect="1"/>
          </p:cNvPicPr>
          <p:nvPr/>
        </p:nvPicPr>
        <p:blipFill>
          <a:blip r:embed="rId2"/>
          <a:srcRect l="50807" t="23810" r="6246" b="10159"/>
          <a:stretch/>
        </p:blipFill>
        <p:spPr>
          <a:xfrm>
            <a:off x="881741" y="1926770"/>
            <a:ext cx="5402271" cy="4691743"/>
          </a:xfrm>
          <a:prstGeom prst="rect">
            <a:avLst/>
          </a:prstGeom>
        </p:spPr>
      </p:pic>
      <p:sp>
        <p:nvSpPr>
          <p:cNvPr id="6" name="กล่องข้อความ 5">
            <a:extLst>
              <a:ext uri="{FF2B5EF4-FFF2-40B4-BE49-F238E27FC236}">
                <a16:creationId xmlns:a16="http://schemas.microsoft.com/office/drawing/2014/main" id="{13E0DC1F-D003-7211-FEB3-FA777C815F67}"/>
              </a:ext>
            </a:extLst>
          </p:cNvPr>
          <p:cNvSpPr txBox="1"/>
          <p:nvPr/>
        </p:nvSpPr>
        <p:spPr>
          <a:xfrm>
            <a:off x="6716486" y="3548743"/>
            <a:ext cx="5128260" cy="8599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If you are in a “mess” because of automation , Take over and stabilize</a:t>
            </a:r>
          </a:p>
        </p:txBody>
      </p:sp>
    </p:spTree>
    <p:extLst>
      <p:ext uri="{BB962C8B-B14F-4D97-AF65-F5344CB8AC3E}">
        <p14:creationId xmlns:p14="http://schemas.microsoft.com/office/powerpoint/2010/main" val="3528608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0B48EC-9BE3-8DF1-D869-1A21C688AA01}"/>
            </a:ext>
          </a:extLst>
        </p:cNvPr>
        <p:cNvGrpSpPr/>
        <p:nvPr/>
      </p:nvGrpSpPr>
      <p:grpSpPr>
        <a:xfrm>
          <a:off x="0" y="0"/>
          <a:ext cx="0" cy="0"/>
          <a:chOff x="0" y="0"/>
          <a:chExt cx="0" cy="0"/>
        </a:xfrm>
      </p:grpSpPr>
      <p:pic>
        <p:nvPicPr>
          <p:cNvPr id="11" name="Picture 10" descr="เครื่องบินในวงกลมสีแดง">
            <a:extLst>
              <a:ext uri="{FF2B5EF4-FFF2-40B4-BE49-F238E27FC236}">
                <a16:creationId xmlns:a16="http://schemas.microsoft.com/office/drawing/2014/main" id="{94D49749-9469-6C90-BDDD-0A63A734DABB}"/>
              </a:ext>
            </a:extLst>
          </p:cNvPr>
          <p:cNvPicPr>
            <a:picLocks noChangeAspect="1"/>
          </p:cNvPicPr>
          <p:nvPr/>
        </p:nvPicPr>
        <p:blipFill>
          <a:blip r:embed="rId3"/>
          <a:srcRect l="11039" r="11837" b="1"/>
          <a:stretch>
            <a:fillRect/>
          </a:stretch>
        </p:blipFill>
        <p:spPr>
          <a:xfrm>
            <a:off x="4636008" y="10"/>
            <a:ext cx="7555992" cy="6857990"/>
          </a:xfrm>
          <a:prstGeom prst="rect">
            <a:avLst/>
          </a:prstGeom>
        </p:spPr>
      </p:pic>
      <p:sp useBgFill="1">
        <p:nvSpPr>
          <p:cNvPr id="15" name="Rectangle 14">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CCA17751-792E-610E-4D5D-80B3283253FF}"/>
              </a:ext>
            </a:extLst>
          </p:cNvPr>
          <p:cNvSpPr>
            <a:spLocks noGrp="1"/>
          </p:cNvSpPr>
          <p:nvPr>
            <p:ph type="title"/>
          </p:nvPr>
        </p:nvSpPr>
        <p:spPr>
          <a:xfrm>
            <a:off x="-120396" y="18255"/>
            <a:ext cx="4876800" cy="1325563"/>
          </a:xfrm>
        </p:spPr>
        <p:txBody>
          <a:bodyPr vert="horz" lIns="91440" tIns="45720" rIns="91440" bIns="45720" rtlCol="0" anchor="ctr">
            <a:normAutofit/>
          </a:bodyPr>
          <a:lstStyle/>
          <a:p>
            <a:pPr algn="ctr"/>
            <a:r>
              <a:rPr lang="en-US" sz="4400" dirty="0"/>
              <a:t>System Anomalies</a:t>
            </a:r>
            <a:endParaRPr lang="en-US" sz="4400" spc="-300" dirty="0">
              <a:effectLst>
                <a:outerShdw blurRad="469900" dist="342900" dir="5400000" sy="-20000" rotWithShape="0">
                  <a:prstClr val="black">
                    <a:alpha val="66000"/>
                  </a:prstClr>
                </a:outerShdw>
              </a:effectLst>
            </a:endParaRPr>
          </a:p>
        </p:txBody>
      </p:sp>
      <p:sp>
        <p:nvSpPr>
          <p:cNvPr id="3" name="กล่องข้อความ 2">
            <a:extLst>
              <a:ext uri="{FF2B5EF4-FFF2-40B4-BE49-F238E27FC236}">
                <a16:creationId xmlns:a16="http://schemas.microsoft.com/office/drawing/2014/main" id="{13A3D194-753B-7D03-BAA0-2F0FEAA98C1C}"/>
              </a:ext>
            </a:extLst>
          </p:cNvPr>
          <p:cNvSpPr txBox="1"/>
          <p:nvPr/>
        </p:nvSpPr>
        <p:spPr>
          <a:xfrm>
            <a:off x="152400" y="1362063"/>
            <a:ext cx="4153076" cy="4914220"/>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Flight Instrument</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Auto flight Systems</a:t>
            </a:r>
          </a:p>
          <a:p>
            <a:pPr marL="285750" lvl="0" indent="-228600">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Flight Control Anomalies</a:t>
            </a:r>
          </a:p>
          <a:p>
            <a:pPr indent="-228600">
              <a:lnSpc>
                <a:spcPct val="90000"/>
              </a:lnSpc>
              <a:spcAft>
                <a:spcPts val="600"/>
              </a:spcAft>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val="21116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4C1A-CB89-F6BA-9B03-063C3EAD6B71}"/>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ED600908-67D8-D16F-3961-AF827A8CBB8C}"/>
              </a:ext>
            </a:extLst>
          </p:cNvPr>
          <p:cNvSpPr>
            <a:spLocks noGrp="1"/>
          </p:cNvSpPr>
          <p:nvPr>
            <p:ph type="title"/>
          </p:nvPr>
        </p:nvSpPr>
        <p:spPr>
          <a:xfrm>
            <a:off x="631622" y="239486"/>
            <a:ext cx="10449784" cy="656744"/>
          </a:xfrm>
        </p:spPr>
        <p:txBody>
          <a:bodyPr>
            <a:normAutofit fontScale="90000"/>
          </a:bodyPr>
          <a:lstStyle/>
          <a:p>
            <a:r>
              <a:rPr lang="en-US" dirty="0"/>
              <a:t>System Anomalies</a:t>
            </a:r>
          </a:p>
        </p:txBody>
      </p:sp>
      <p:sp>
        <p:nvSpPr>
          <p:cNvPr id="11" name="กล่องข้อความ 10">
            <a:extLst>
              <a:ext uri="{FF2B5EF4-FFF2-40B4-BE49-F238E27FC236}">
                <a16:creationId xmlns:a16="http://schemas.microsoft.com/office/drawing/2014/main" id="{49A12D32-AA8A-8CB0-2216-0D2F38814C5E}"/>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Flight Instrument</a:t>
            </a:r>
          </a:p>
        </p:txBody>
      </p:sp>
      <p:pic>
        <p:nvPicPr>
          <p:cNvPr id="8" name="ตัวแทนเนื้อหา 7" descr="รูปภาพประกอบด้วย ข้อความ, ภาพหน้าจอ, ซอฟต์แวร์, ซอฟต์แวร์มัลติมีเดีย&#10;&#10;เนื้อหาที่สร้างโดย AI อาจไม่ถูกต้อง">
            <a:extLst>
              <a:ext uri="{FF2B5EF4-FFF2-40B4-BE49-F238E27FC236}">
                <a16:creationId xmlns:a16="http://schemas.microsoft.com/office/drawing/2014/main" id="{45E2528B-6098-0F97-8ADE-D01E12463FD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7986" t="33086" r="16303" b="6755"/>
          <a:stretch/>
        </p:blipFill>
        <p:spPr>
          <a:xfrm>
            <a:off x="900684" y="1919493"/>
            <a:ext cx="4825579" cy="4594792"/>
          </a:xfrm>
        </p:spPr>
      </p:pic>
      <p:sp>
        <p:nvSpPr>
          <p:cNvPr id="4" name="กล่องข้อความ 3">
            <a:extLst>
              <a:ext uri="{FF2B5EF4-FFF2-40B4-BE49-F238E27FC236}">
                <a16:creationId xmlns:a16="http://schemas.microsoft.com/office/drawing/2014/main" id="{B1A06C2D-A5DE-E29B-35AD-C5F080B4B0FF}"/>
              </a:ext>
            </a:extLst>
          </p:cNvPr>
          <p:cNvSpPr txBox="1"/>
          <p:nvPr/>
        </p:nvSpPr>
        <p:spPr>
          <a:xfrm>
            <a:off x="7108371" y="2253343"/>
            <a:ext cx="3559629"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Pitot Block</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Error Computing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Failure </a:t>
            </a:r>
          </a:p>
        </p:txBody>
      </p:sp>
    </p:spTree>
    <p:extLst>
      <p:ext uri="{BB962C8B-B14F-4D97-AF65-F5344CB8AC3E}">
        <p14:creationId xmlns:p14="http://schemas.microsoft.com/office/powerpoint/2010/main" val="983647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B561-9D2E-FD4A-26B0-393A769ABE37}"/>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20DE16B6-C375-46CB-02BD-5CB312640D4A}"/>
              </a:ext>
            </a:extLst>
          </p:cNvPr>
          <p:cNvSpPr>
            <a:spLocks noGrp="1"/>
          </p:cNvSpPr>
          <p:nvPr>
            <p:ph type="title"/>
          </p:nvPr>
        </p:nvSpPr>
        <p:spPr>
          <a:xfrm>
            <a:off x="631622" y="239486"/>
            <a:ext cx="10449784" cy="656744"/>
          </a:xfrm>
        </p:spPr>
        <p:txBody>
          <a:bodyPr>
            <a:normAutofit fontScale="90000"/>
          </a:bodyPr>
          <a:lstStyle/>
          <a:p>
            <a:r>
              <a:rPr lang="en-US" dirty="0"/>
              <a:t>System Anomalies</a:t>
            </a:r>
          </a:p>
        </p:txBody>
      </p:sp>
      <p:sp>
        <p:nvSpPr>
          <p:cNvPr id="11" name="กล่องข้อความ 10">
            <a:extLst>
              <a:ext uri="{FF2B5EF4-FFF2-40B4-BE49-F238E27FC236}">
                <a16:creationId xmlns:a16="http://schemas.microsoft.com/office/drawing/2014/main" id="{C68B566A-7C59-D858-7BFB-D4176BAAEBF9}"/>
              </a:ext>
            </a:extLst>
          </p:cNvPr>
          <p:cNvSpPr txBox="1"/>
          <p:nvPr/>
        </p:nvSpPr>
        <p:spPr>
          <a:xfrm>
            <a:off x="900684" y="1272771"/>
            <a:ext cx="1075900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Auto flight System</a:t>
            </a:r>
          </a:p>
        </p:txBody>
      </p:sp>
      <p:sp>
        <p:nvSpPr>
          <p:cNvPr id="4" name="กล่องข้อความ 3">
            <a:extLst>
              <a:ext uri="{FF2B5EF4-FFF2-40B4-BE49-F238E27FC236}">
                <a16:creationId xmlns:a16="http://schemas.microsoft.com/office/drawing/2014/main" id="{B168B195-DA85-3BD3-D04E-05641F7AB66B}"/>
              </a:ext>
            </a:extLst>
          </p:cNvPr>
          <p:cNvSpPr txBox="1"/>
          <p:nvPr/>
        </p:nvSpPr>
        <p:spPr>
          <a:xfrm>
            <a:off x="7402286" y="2253343"/>
            <a:ext cx="4486003"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Auto pilot malfunction</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Nose down to overspeed</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Auto pilot Misinterpretation (Pilot don’t understand)</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ตัวแทนเนื้อหา 7" descr="รูปภาพประกอบด้วย ข้อความ, ภาพหน้าจอ, ซอฟต์แวร์, ซอฟต์แวร์มัลติมีเดีย&#10;&#10;เนื้อหาที่สร้างโดย AI อาจไม่ถูกต้อง">
            <a:extLst>
              <a:ext uri="{FF2B5EF4-FFF2-40B4-BE49-F238E27FC236}">
                <a16:creationId xmlns:a16="http://schemas.microsoft.com/office/drawing/2014/main" id="{99694571-C82E-8B77-31F4-2413E0313183}"/>
              </a:ext>
            </a:extLst>
          </p:cNvPr>
          <p:cNvPicPr>
            <a:picLocks noChangeAspect="1"/>
          </p:cNvPicPr>
          <p:nvPr/>
        </p:nvPicPr>
        <p:blipFill>
          <a:blip r:embed="rId2">
            <a:extLst>
              <a:ext uri="{28A0092B-C50C-407E-A947-70E740481C1C}">
                <a14:useLocalDpi xmlns:a14="http://schemas.microsoft.com/office/drawing/2010/main" val="0"/>
              </a:ext>
            </a:extLst>
          </a:blip>
          <a:srcRect l="52730" t="43739" r="4728" b="5760"/>
          <a:stretch/>
        </p:blipFill>
        <p:spPr>
          <a:xfrm>
            <a:off x="631622" y="2110976"/>
            <a:ext cx="6428412" cy="4278937"/>
          </a:xfrm>
          <a:prstGeom prst="rect">
            <a:avLst/>
          </a:prstGeom>
        </p:spPr>
      </p:pic>
    </p:spTree>
    <p:extLst>
      <p:ext uri="{BB962C8B-B14F-4D97-AF65-F5344CB8AC3E}">
        <p14:creationId xmlns:p14="http://schemas.microsoft.com/office/powerpoint/2010/main" val="3948530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B876-374F-B6C6-A7BC-DC432797C6E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FB10431F-D121-6136-D59A-F771E5C5573E}"/>
              </a:ext>
            </a:extLst>
          </p:cNvPr>
          <p:cNvSpPr>
            <a:spLocks noGrp="1"/>
          </p:cNvSpPr>
          <p:nvPr>
            <p:ph type="title"/>
          </p:nvPr>
        </p:nvSpPr>
        <p:spPr>
          <a:xfrm>
            <a:off x="631622" y="239486"/>
            <a:ext cx="10449784" cy="656744"/>
          </a:xfrm>
        </p:spPr>
        <p:txBody>
          <a:bodyPr>
            <a:normAutofit fontScale="90000"/>
          </a:bodyPr>
          <a:lstStyle/>
          <a:p>
            <a:r>
              <a:rPr lang="en-US" dirty="0"/>
              <a:t>System Anomalies</a:t>
            </a:r>
          </a:p>
        </p:txBody>
      </p:sp>
      <p:sp>
        <p:nvSpPr>
          <p:cNvPr id="4" name="กล่องข้อความ 3">
            <a:extLst>
              <a:ext uri="{FF2B5EF4-FFF2-40B4-BE49-F238E27FC236}">
                <a16:creationId xmlns:a16="http://schemas.microsoft.com/office/drawing/2014/main" id="{2A5742E8-97E3-A052-9214-9C65E5EC804B}"/>
              </a:ext>
            </a:extLst>
          </p:cNvPr>
          <p:cNvSpPr txBox="1"/>
          <p:nvPr/>
        </p:nvSpPr>
        <p:spPr>
          <a:xfrm>
            <a:off x="6835141" y="2459504"/>
            <a:ext cx="4914900"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Jamming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Asymmetric Spoiler Development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Asymmetric Thrust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กล่องข้อความ 7">
            <a:extLst>
              <a:ext uri="{FF2B5EF4-FFF2-40B4-BE49-F238E27FC236}">
                <a16:creationId xmlns:a16="http://schemas.microsoft.com/office/drawing/2014/main" id="{BE09C38A-F43A-D68F-B4E3-211A25958EB1}"/>
              </a:ext>
            </a:extLst>
          </p:cNvPr>
          <p:cNvSpPr txBox="1"/>
          <p:nvPr/>
        </p:nvSpPr>
        <p:spPr>
          <a:xfrm>
            <a:off x="903515" y="1227854"/>
            <a:ext cx="6096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Flight control Anomalies </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รูปภาพ 9" descr="รูปภาพประกอบด้วย ขนส่ง, ห้องนักบิน, เครื่องมือการบิน, คน&#10;&#10;เนื้อหาที่สร้างโดย AI อาจไม่ถูกต้อง">
            <a:extLst>
              <a:ext uri="{FF2B5EF4-FFF2-40B4-BE49-F238E27FC236}">
                <a16:creationId xmlns:a16="http://schemas.microsoft.com/office/drawing/2014/main" id="{E573E7DD-2C4C-BBB2-0335-D07382802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66" y="2021143"/>
            <a:ext cx="5525974" cy="2509008"/>
          </a:xfrm>
          <a:prstGeom prst="rect">
            <a:avLst/>
          </a:prstGeom>
        </p:spPr>
      </p:pic>
      <p:pic>
        <p:nvPicPr>
          <p:cNvPr id="12" name="ตัวแทนเนื้อหา 7" descr="รูปภาพประกอบด้วย ข้อความ, ภาพหน้าจอ, มัลติมีเดีย, ซอฟต์แวร์&#10;&#10;เนื้อหาที่สร้างโดย AI อาจไม่ถูกต้อง">
            <a:extLst>
              <a:ext uri="{FF2B5EF4-FFF2-40B4-BE49-F238E27FC236}">
                <a16:creationId xmlns:a16="http://schemas.microsoft.com/office/drawing/2014/main" id="{453D3A07-0DA0-8FFF-FAD6-DD91D48241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062" t="44250" r="55446" b="13702"/>
          <a:stretch/>
        </p:blipFill>
        <p:spPr>
          <a:xfrm>
            <a:off x="776766" y="4648076"/>
            <a:ext cx="2483585" cy="2209924"/>
          </a:xfrm>
        </p:spPr>
      </p:pic>
      <p:pic>
        <p:nvPicPr>
          <p:cNvPr id="13" name="ตัวแทนเนื้อหา 7" descr="รูปภาพประกอบด้วย ข้อความ, ภาพหน้าจอ, มัลติมีเดีย, ซอฟต์แวร์&#10;&#10;เนื้อหาที่สร้างโดย AI อาจไม่ถูกต้อง">
            <a:extLst>
              <a:ext uri="{FF2B5EF4-FFF2-40B4-BE49-F238E27FC236}">
                <a16:creationId xmlns:a16="http://schemas.microsoft.com/office/drawing/2014/main" id="{564D2445-BF1B-A578-A7CE-3F33EF08339E}"/>
              </a:ext>
            </a:extLst>
          </p:cNvPr>
          <p:cNvPicPr>
            <a:picLocks noChangeAspect="1"/>
          </p:cNvPicPr>
          <p:nvPr/>
        </p:nvPicPr>
        <p:blipFill>
          <a:blip r:embed="rId3">
            <a:extLst>
              <a:ext uri="{28A0092B-C50C-407E-A947-70E740481C1C}">
                <a14:useLocalDpi xmlns:a14="http://schemas.microsoft.com/office/drawing/2010/main" val="0"/>
              </a:ext>
            </a:extLst>
          </a:blip>
          <a:srcRect l="53207" t="42837" r="21141" b="12623"/>
          <a:stretch/>
        </p:blipFill>
        <p:spPr>
          <a:xfrm>
            <a:off x="3951515" y="4663010"/>
            <a:ext cx="2254975" cy="2194990"/>
          </a:xfrm>
          <a:prstGeom prst="rect">
            <a:avLst/>
          </a:prstGeom>
        </p:spPr>
      </p:pic>
    </p:spTree>
    <p:extLst>
      <p:ext uri="{BB962C8B-B14F-4D97-AF65-F5344CB8AC3E}">
        <p14:creationId xmlns:p14="http://schemas.microsoft.com/office/powerpoint/2010/main" val="2524909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1B6B7748-5AC2-FC7D-B042-2FA01860178B}"/>
              </a:ext>
            </a:extLst>
          </p:cNvPr>
          <p:cNvSpPr>
            <a:spLocks noGrp="1"/>
          </p:cNvSpPr>
          <p:nvPr>
            <p:ph type="title"/>
          </p:nvPr>
        </p:nvSpPr>
        <p:spPr>
          <a:xfrm>
            <a:off x="4377313" y="687388"/>
            <a:ext cx="6290687" cy="5483225"/>
          </a:xfrm>
          <a:effectLst/>
        </p:spPr>
        <p:txBody>
          <a:bodyPr vert="horz" wrap="square" lIns="91440" tIns="45720" rIns="91440" bIns="45720" rtlCol="0" anchor="ctr">
            <a:normAutofit/>
          </a:bodyPr>
          <a:lstStyle/>
          <a:p>
            <a:r>
              <a:rPr lang="en-US" sz="7200" spc="-300" dirty="0">
                <a:solidFill>
                  <a:schemeClr val="tx1">
                    <a:lumMod val="95000"/>
                  </a:schemeClr>
                </a:solidFill>
                <a:effectLst>
                  <a:outerShdw blurRad="469900" dist="342900" dir="5400000" sy="-20000" rotWithShape="0">
                    <a:prstClr val="black">
                      <a:alpha val="66000"/>
                    </a:prstClr>
                  </a:outerShdw>
                </a:effectLst>
              </a:rPr>
              <a:t>UPRT Strategy</a:t>
            </a:r>
          </a:p>
        </p:txBody>
      </p:sp>
      <p:cxnSp>
        <p:nvCxnSpPr>
          <p:cNvPr id="17" name="Straight Connector 16">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714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0BF85-F219-4A48-7861-65E3F722740D}"/>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DBC3E70-959B-5F69-52AB-83CCA8621AB1}"/>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3" name="กล่องข้อความ 6">
            <a:extLst>
              <a:ext uri="{FF2B5EF4-FFF2-40B4-BE49-F238E27FC236}">
                <a16:creationId xmlns:a16="http://schemas.microsoft.com/office/drawing/2014/main" id="{5909D8D4-0A6A-61EC-19C8-D6B25BB2A86F}"/>
              </a:ext>
            </a:extLst>
          </p:cNvPr>
          <p:cNvGraphicFramePr/>
          <p:nvPr>
            <p:extLst>
              <p:ext uri="{D42A27DB-BD31-4B8C-83A1-F6EECF244321}">
                <p14:modId xmlns:p14="http://schemas.microsoft.com/office/powerpoint/2010/main" val="858799381"/>
              </p:ext>
            </p:extLst>
          </p:nvPr>
        </p:nvGraphicFramePr>
        <p:xfrm>
          <a:off x="8429963" y="1121230"/>
          <a:ext cx="2978263" cy="510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กล่องข้อความ 6">
            <a:extLst>
              <a:ext uri="{FF2B5EF4-FFF2-40B4-BE49-F238E27FC236}">
                <a16:creationId xmlns:a16="http://schemas.microsoft.com/office/drawing/2014/main" id="{EB493A85-1048-918E-CD91-E2D86E0489F7}"/>
              </a:ext>
            </a:extLst>
          </p:cNvPr>
          <p:cNvGraphicFramePr/>
          <p:nvPr>
            <p:extLst>
              <p:ext uri="{D42A27DB-BD31-4B8C-83A1-F6EECF244321}">
                <p14:modId xmlns:p14="http://schemas.microsoft.com/office/powerpoint/2010/main" val="3416896598"/>
              </p:ext>
            </p:extLst>
          </p:nvPr>
        </p:nvGraphicFramePr>
        <p:xfrm>
          <a:off x="783774" y="1121230"/>
          <a:ext cx="2978263" cy="51003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ลูกศร: ขวา 4">
            <a:extLst>
              <a:ext uri="{FF2B5EF4-FFF2-40B4-BE49-F238E27FC236}">
                <a16:creationId xmlns:a16="http://schemas.microsoft.com/office/drawing/2014/main" id="{6A52863B-D298-3CA1-5473-5311A80F8CC6}"/>
              </a:ext>
            </a:extLst>
          </p:cNvPr>
          <p:cNvSpPr/>
          <p:nvPr/>
        </p:nvSpPr>
        <p:spPr>
          <a:xfrm>
            <a:off x="4713514" y="2601685"/>
            <a:ext cx="2978264" cy="2163756"/>
          </a:xfrm>
          <a:prstGeom prst="rightArrow">
            <a:avLst/>
          </a:prstGeom>
          <a:solidFill>
            <a:srgbClr val="FF00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828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37D4-6628-2831-9F19-685B67A8C1BC}"/>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C25641D9-4213-A707-FE3B-E9974E6CB6C4}"/>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3" name="กล่องข้อความ 6">
            <a:extLst>
              <a:ext uri="{FF2B5EF4-FFF2-40B4-BE49-F238E27FC236}">
                <a16:creationId xmlns:a16="http://schemas.microsoft.com/office/drawing/2014/main" id="{0D125038-064F-0378-8C5F-398C335E1BB6}"/>
              </a:ext>
            </a:extLst>
          </p:cNvPr>
          <p:cNvGraphicFramePr/>
          <p:nvPr>
            <p:extLst>
              <p:ext uri="{D42A27DB-BD31-4B8C-83A1-F6EECF244321}">
                <p14:modId xmlns:p14="http://schemas.microsoft.com/office/powerpoint/2010/main" val="3154424988"/>
              </p:ext>
            </p:extLst>
          </p:nvPr>
        </p:nvGraphicFramePr>
        <p:xfrm>
          <a:off x="755535" y="1338943"/>
          <a:ext cx="2978263" cy="510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กล่องข้อความ 3">
            <a:extLst>
              <a:ext uri="{FF2B5EF4-FFF2-40B4-BE49-F238E27FC236}">
                <a16:creationId xmlns:a16="http://schemas.microsoft.com/office/drawing/2014/main" id="{B6DF7D47-4E7B-7556-135B-78E28BE8B9F4}"/>
              </a:ext>
            </a:extLst>
          </p:cNvPr>
          <p:cNvSpPr txBox="1"/>
          <p:nvPr/>
        </p:nvSpPr>
        <p:spPr>
          <a:xfrm>
            <a:off x="4746171" y="1236575"/>
            <a:ext cx="6603208" cy="5262979"/>
          </a:xfrm>
          <a:prstGeom prst="rect">
            <a:avLst/>
          </a:prstGeom>
          <a:noFill/>
        </p:spPr>
        <p:txBody>
          <a:bodyPr wrap="square" rtlCol="0">
            <a:spAutoFit/>
          </a:bodyPr>
          <a:lstStyle/>
          <a:p>
            <a:r>
              <a:rPr lang="en-US" sz="2400" dirty="0"/>
              <a:t>(Push) means to reduce the Angle of Attack (</a:t>
            </a:r>
            <a:r>
              <a:rPr lang="en-US" sz="2400" dirty="0" err="1"/>
              <a:t>AoA</a:t>
            </a:r>
            <a:r>
              <a:rPr lang="en-US" sz="2400" dirty="0"/>
              <a:t>) </a:t>
            </a:r>
          </a:p>
          <a:p>
            <a:endParaRPr lang="en-US" sz="2400" dirty="0"/>
          </a:p>
          <a:p>
            <a:r>
              <a:rPr lang="en-US" sz="2400" dirty="0"/>
              <a:t>• 0.5 G is a good target.– Note: most aircraft do not come with G meters </a:t>
            </a:r>
          </a:p>
          <a:p>
            <a:endParaRPr lang="en-US" sz="2400" dirty="0"/>
          </a:p>
          <a:p>
            <a:r>
              <a:rPr lang="en-US" sz="2400" dirty="0"/>
              <a:t>• This is a “light in the seat” feeling</a:t>
            </a:r>
          </a:p>
          <a:p>
            <a:endParaRPr lang="en-US" sz="2400" dirty="0"/>
          </a:p>
          <a:p>
            <a:r>
              <a:rPr lang="en-US" sz="2400" dirty="0"/>
              <a:t>• This does not mean you are aiming for negative G – It means you are decreasing the load on the wing while staying at a positive “g” load </a:t>
            </a:r>
          </a:p>
          <a:p>
            <a:endParaRPr lang="en-US" sz="2400" dirty="0"/>
          </a:p>
          <a:p>
            <a:r>
              <a:rPr lang="en-US" sz="2400" dirty="0"/>
              <a:t>• This does not always mean to Push the sidestick forward – Relaxing the pressure can be enough sometimes, but will always require an unloading</a:t>
            </a:r>
          </a:p>
        </p:txBody>
      </p:sp>
    </p:spTree>
    <p:extLst>
      <p:ext uri="{BB962C8B-B14F-4D97-AF65-F5344CB8AC3E}">
        <p14:creationId xmlns:p14="http://schemas.microsoft.com/office/powerpoint/2010/main" val="647684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3FF6-659A-629B-FE22-D375C141FAF0}"/>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CD3E03BE-6A7F-15E3-C825-3D22817200E1}"/>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3" name="กล่องข้อความ 6">
            <a:extLst>
              <a:ext uri="{FF2B5EF4-FFF2-40B4-BE49-F238E27FC236}">
                <a16:creationId xmlns:a16="http://schemas.microsoft.com/office/drawing/2014/main" id="{645B2ED0-A94C-EE40-68BE-AF8ADDC05F89}"/>
              </a:ext>
            </a:extLst>
          </p:cNvPr>
          <p:cNvGraphicFramePr/>
          <p:nvPr>
            <p:extLst>
              <p:ext uri="{D42A27DB-BD31-4B8C-83A1-F6EECF244321}">
                <p14:modId xmlns:p14="http://schemas.microsoft.com/office/powerpoint/2010/main" val="750246926"/>
              </p:ext>
            </p:extLst>
          </p:nvPr>
        </p:nvGraphicFramePr>
        <p:xfrm>
          <a:off x="755535" y="1338943"/>
          <a:ext cx="2978263" cy="510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กล่องข้อความ 3">
            <a:extLst>
              <a:ext uri="{FF2B5EF4-FFF2-40B4-BE49-F238E27FC236}">
                <a16:creationId xmlns:a16="http://schemas.microsoft.com/office/drawing/2014/main" id="{FD2D23FE-2B4E-BD16-AA80-A83BF2C8A014}"/>
              </a:ext>
            </a:extLst>
          </p:cNvPr>
          <p:cNvSpPr txBox="1"/>
          <p:nvPr/>
        </p:nvSpPr>
        <p:spPr>
          <a:xfrm>
            <a:off x="4528456" y="1458605"/>
            <a:ext cx="7053944" cy="5262979"/>
          </a:xfrm>
          <a:prstGeom prst="rect">
            <a:avLst/>
          </a:prstGeom>
          <a:noFill/>
        </p:spPr>
        <p:txBody>
          <a:bodyPr wrap="square" rtlCol="0">
            <a:spAutoFit/>
          </a:bodyPr>
          <a:lstStyle/>
          <a:p>
            <a:pPr lvl="0"/>
            <a:r>
              <a:rPr lang="en-US" sz="2400" dirty="0"/>
              <a:t>• Reduces AOA to less than critical Angle of Attack (stall). This avoids instability and buffeting </a:t>
            </a:r>
          </a:p>
          <a:p>
            <a:pPr lvl="0"/>
            <a:endParaRPr lang="en-US" sz="2400" dirty="0"/>
          </a:p>
          <a:p>
            <a:pPr lvl="0"/>
            <a:r>
              <a:rPr lang="en-US" sz="2400" dirty="0"/>
              <a:t>• Maximizes roll rate since the differential lift from ailerons is more effective at reduced angles of attack </a:t>
            </a:r>
          </a:p>
          <a:p>
            <a:pPr lvl="0"/>
            <a:endParaRPr lang="en-US" sz="2400" dirty="0"/>
          </a:p>
          <a:p>
            <a:pPr lvl="0"/>
            <a:r>
              <a:rPr lang="en-US" sz="2400" dirty="0"/>
              <a:t>• Helps the nose come down in nose high attitudes </a:t>
            </a:r>
          </a:p>
          <a:p>
            <a:pPr lvl="0"/>
            <a:endParaRPr lang="en-US" sz="2400" dirty="0"/>
          </a:p>
          <a:p>
            <a:pPr lvl="0"/>
            <a:r>
              <a:rPr lang="en-US" sz="2400" dirty="0"/>
              <a:t>• Reduces the increase in dive angle in over banked situation </a:t>
            </a:r>
          </a:p>
          <a:p>
            <a:pPr lvl="0"/>
            <a:endParaRPr lang="en-US" sz="2400" dirty="0"/>
          </a:p>
          <a:p>
            <a:pPr lvl="0"/>
            <a:r>
              <a:rPr lang="en-US" sz="2400" dirty="0"/>
              <a:t>Note : It is important to reduce the G Loading before rolling to avoid asymmetrical G loading. (A rolling pull or spiral dive)</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79839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B918-AC54-7A58-FAE9-DEE5FE338F18}"/>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4A960C17-ED60-8057-5F73-F1B0836BAC58}"/>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3" name="กล่องข้อความ 6">
            <a:extLst>
              <a:ext uri="{FF2B5EF4-FFF2-40B4-BE49-F238E27FC236}">
                <a16:creationId xmlns:a16="http://schemas.microsoft.com/office/drawing/2014/main" id="{35E3457E-E8C0-B016-E180-A0540CFA32E3}"/>
              </a:ext>
            </a:extLst>
          </p:cNvPr>
          <p:cNvGraphicFramePr/>
          <p:nvPr>
            <p:extLst>
              <p:ext uri="{D42A27DB-BD31-4B8C-83A1-F6EECF244321}">
                <p14:modId xmlns:p14="http://schemas.microsoft.com/office/powerpoint/2010/main" val="602970259"/>
              </p:ext>
            </p:extLst>
          </p:nvPr>
        </p:nvGraphicFramePr>
        <p:xfrm>
          <a:off x="755535" y="1338943"/>
          <a:ext cx="2978263" cy="510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กล่องข้อความ 3">
            <a:extLst>
              <a:ext uri="{FF2B5EF4-FFF2-40B4-BE49-F238E27FC236}">
                <a16:creationId xmlns:a16="http://schemas.microsoft.com/office/drawing/2014/main" id="{59506C23-38F9-3133-2E36-A709DF42B573}"/>
              </a:ext>
            </a:extLst>
          </p:cNvPr>
          <p:cNvSpPr txBox="1"/>
          <p:nvPr/>
        </p:nvSpPr>
        <p:spPr>
          <a:xfrm>
            <a:off x="4833257" y="1567543"/>
            <a:ext cx="6603208" cy="3046988"/>
          </a:xfrm>
          <a:prstGeom prst="rect">
            <a:avLst/>
          </a:prstGeom>
          <a:noFill/>
        </p:spPr>
        <p:txBody>
          <a:bodyPr wrap="square" rtlCol="0">
            <a:spAutoFit/>
          </a:bodyPr>
          <a:lstStyle/>
          <a:p>
            <a:pPr lvl="0"/>
            <a:r>
              <a:rPr lang="en-US" sz="2400" dirty="0"/>
              <a:t>• In many cases Rudder just needs to be neutralized or left alone</a:t>
            </a:r>
          </a:p>
          <a:p>
            <a:pPr lvl="0"/>
            <a:endParaRPr lang="en-US" sz="2400" dirty="0"/>
          </a:p>
          <a:p>
            <a:pPr lvl="0"/>
            <a:r>
              <a:rPr lang="en-US" sz="2400" dirty="0"/>
              <a:t>• CAUTION : DO NOT APPLY CYCLICAL MOVEMENT as this may cause structural damage </a:t>
            </a:r>
          </a:p>
          <a:p>
            <a:pPr lvl="0"/>
            <a:endParaRPr lang="en-US" sz="2400" dirty="0"/>
          </a:p>
          <a:p>
            <a:pPr lvl="0"/>
            <a:r>
              <a:rPr lang="en-US" sz="2400" dirty="0"/>
              <a:t>• It should only be used cautiously to cancel out a yawing movement during the Push step</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12248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71177D-0528-7098-B238-C1E251EBA32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C14DC785-1B72-AF33-C086-AF0857201C89}"/>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Timeline </a:t>
            </a:r>
          </a:p>
        </p:txBody>
      </p:sp>
      <p:graphicFrame>
        <p:nvGraphicFramePr>
          <p:cNvPr id="5" name="ตัวแทนเนื้อหา 2">
            <a:extLst>
              <a:ext uri="{FF2B5EF4-FFF2-40B4-BE49-F238E27FC236}">
                <a16:creationId xmlns:a16="http://schemas.microsoft.com/office/drawing/2014/main" id="{A552085C-BD02-0020-2D6D-34CB2CB0C6B5}"/>
              </a:ext>
            </a:extLst>
          </p:cNvPr>
          <p:cNvGraphicFramePr>
            <a:graphicFrameLocks noGrp="1"/>
          </p:cNvGraphicFramePr>
          <p:nvPr>
            <p:ph idx="1"/>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0397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F5AB3-0367-2FCC-9440-9ADEB23B4D31}"/>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56363765-D0BF-4FB2-B14D-70D35274662C}"/>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3" name="กล่องข้อความ 6">
            <a:extLst>
              <a:ext uri="{FF2B5EF4-FFF2-40B4-BE49-F238E27FC236}">
                <a16:creationId xmlns:a16="http://schemas.microsoft.com/office/drawing/2014/main" id="{91D3FE97-3897-ACFC-5207-8DB509A725D5}"/>
              </a:ext>
            </a:extLst>
          </p:cNvPr>
          <p:cNvGraphicFramePr/>
          <p:nvPr>
            <p:extLst>
              <p:ext uri="{D42A27DB-BD31-4B8C-83A1-F6EECF244321}">
                <p14:modId xmlns:p14="http://schemas.microsoft.com/office/powerpoint/2010/main" val="3948019119"/>
              </p:ext>
            </p:extLst>
          </p:nvPr>
        </p:nvGraphicFramePr>
        <p:xfrm>
          <a:off x="749234" y="1325615"/>
          <a:ext cx="2978263" cy="510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กล่องข้อความ 3">
            <a:extLst>
              <a:ext uri="{FF2B5EF4-FFF2-40B4-BE49-F238E27FC236}">
                <a16:creationId xmlns:a16="http://schemas.microsoft.com/office/drawing/2014/main" id="{78B9EA6B-180A-D98A-5E90-9F1BCDCACBDD}"/>
              </a:ext>
            </a:extLst>
          </p:cNvPr>
          <p:cNvSpPr txBox="1"/>
          <p:nvPr/>
        </p:nvSpPr>
        <p:spPr>
          <a:xfrm>
            <a:off x="4588042" y="1567488"/>
            <a:ext cx="6854724" cy="3785652"/>
          </a:xfrm>
          <a:prstGeom prst="rect">
            <a:avLst/>
          </a:prstGeom>
          <a:noFill/>
        </p:spPr>
        <p:txBody>
          <a:bodyPr wrap="square" rtlCol="0">
            <a:spAutoFit/>
          </a:bodyPr>
          <a:lstStyle/>
          <a:p>
            <a:r>
              <a:rPr lang="en-US" sz="2400" dirty="0"/>
              <a:t>• In most situations the Roll step requires the wings brought to level </a:t>
            </a:r>
          </a:p>
          <a:p>
            <a:endParaRPr lang="en-US" sz="2400" dirty="0"/>
          </a:p>
          <a:p>
            <a:r>
              <a:rPr lang="en-US" sz="2400" dirty="0"/>
              <a:t>• In some circumstances a bank can be added to reduce the vertical component of lift in nose high scenarios </a:t>
            </a:r>
          </a:p>
          <a:p>
            <a:endParaRPr lang="en-US" sz="2400" dirty="0"/>
          </a:p>
          <a:p>
            <a:r>
              <a:rPr lang="en-US" sz="2400" dirty="0"/>
              <a:t>• This must be executed with careful use of the elevator– Nose High – may cause a stall– Nose Low –may cause a spiral dive</a:t>
            </a:r>
          </a:p>
        </p:txBody>
      </p:sp>
    </p:spTree>
    <p:extLst>
      <p:ext uri="{BB962C8B-B14F-4D97-AF65-F5344CB8AC3E}">
        <p14:creationId xmlns:p14="http://schemas.microsoft.com/office/powerpoint/2010/main" val="1880939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D5E5-5FA5-0A0A-BAD3-95C8BFF3B21C}"/>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C5DC251-173F-5A27-C692-A26990611DB7}"/>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3" name="กล่องข้อความ 6">
            <a:extLst>
              <a:ext uri="{FF2B5EF4-FFF2-40B4-BE49-F238E27FC236}">
                <a16:creationId xmlns:a16="http://schemas.microsoft.com/office/drawing/2014/main" id="{D042C979-7C4C-DF32-F5CE-4A5840749B01}"/>
              </a:ext>
            </a:extLst>
          </p:cNvPr>
          <p:cNvGraphicFramePr/>
          <p:nvPr>
            <p:extLst>
              <p:ext uri="{D42A27DB-BD31-4B8C-83A1-F6EECF244321}">
                <p14:modId xmlns:p14="http://schemas.microsoft.com/office/powerpoint/2010/main" val="1426889890"/>
              </p:ext>
            </p:extLst>
          </p:nvPr>
        </p:nvGraphicFramePr>
        <p:xfrm>
          <a:off x="749234" y="1325615"/>
          <a:ext cx="2978263" cy="510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กล่องข้อความ 3">
            <a:extLst>
              <a:ext uri="{FF2B5EF4-FFF2-40B4-BE49-F238E27FC236}">
                <a16:creationId xmlns:a16="http://schemas.microsoft.com/office/drawing/2014/main" id="{8E296F2C-72F8-62DD-44F8-E3C1DDF74522}"/>
              </a:ext>
            </a:extLst>
          </p:cNvPr>
          <p:cNvSpPr txBox="1"/>
          <p:nvPr/>
        </p:nvSpPr>
        <p:spPr>
          <a:xfrm>
            <a:off x="4767371" y="1512541"/>
            <a:ext cx="6533881" cy="4524315"/>
          </a:xfrm>
          <a:prstGeom prst="rect">
            <a:avLst/>
          </a:prstGeom>
          <a:noFill/>
        </p:spPr>
        <p:txBody>
          <a:bodyPr wrap="square" rtlCol="0">
            <a:spAutoFit/>
          </a:bodyPr>
          <a:lstStyle/>
          <a:p>
            <a:r>
              <a:rPr lang="en-US" sz="2400" dirty="0"/>
              <a:t>• Manage Thrust &amp; Drag • Thrust means either an increase or a decrease of energy </a:t>
            </a:r>
          </a:p>
          <a:p>
            <a:endParaRPr lang="en-US" sz="2400" dirty="0"/>
          </a:p>
          <a:p>
            <a:r>
              <a:rPr lang="en-US" sz="2400" dirty="0"/>
              <a:t>• Decide which is required - check:– Current airspeed AND – Speed trend </a:t>
            </a:r>
          </a:p>
          <a:p>
            <a:endParaRPr lang="en-US" sz="2400" dirty="0"/>
          </a:p>
          <a:p>
            <a:r>
              <a:rPr lang="en-US" sz="2400" dirty="0"/>
              <a:t>• Thrust, if reduced or added, may have to be reconsidered again in the recovery as the aircraft’s energy state changes </a:t>
            </a:r>
          </a:p>
          <a:p>
            <a:endParaRPr lang="en-US" sz="2400" dirty="0"/>
          </a:p>
          <a:p>
            <a:r>
              <a:rPr lang="en-US" sz="2400" dirty="0"/>
              <a:t>• Speed brakes are also a tool during the Thrust step</a:t>
            </a:r>
          </a:p>
        </p:txBody>
      </p:sp>
    </p:spTree>
    <p:extLst>
      <p:ext uri="{BB962C8B-B14F-4D97-AF65-F5344CB8AC3E}">
        <p14:creationId xmlns:p14="http://schemas.microsoft.com/office/powerpoint/2010/main" val="2213318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0919E-E64C-06D0-D357-6F66968731D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26C55D6-3C8F-FAC1-ED63-FD53492B2D63}"/>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3" name="กล่องข้อความ 6">
            <a:extLst>
              <a:ext uri="{FF2B5EF4-FFF2-40B4-BE49-F238E27FC236}">
                <a16:creationId xmlns:a16="http://schemas.microsoft.com/office/drawing/2014/main" id="{2B2AAC2D-70A1-5CCA-7CBC-43BCC736BCAD}"/>
              </a:ext>
            </a:extLst>
          </p:cNvPr>
          <p:cNvGraphicFramePr/>
          <p:nvPr>
            <p:extLst>
              <p:ext uri="{D42A27DB-BD31-4B8C-83A1-F6EECF244321}">
                <p14:modId xmlns:p14="http://schemas.microsoft.com/office/powerpoint/2010/main" val="1936635283"/>
              </p:ext>
            </p:extLst>
          </p:nvPr>
        </p:nvGraphicFramePr>
        <p:xfrm>
          <a:off x="749234" y="1325615"/>
          <a:ext cx="2978263" cy="510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กล่องข้อความ 3">
            <a:extLst>
              <a:ext uri="{FF2B5EF4-FFF2-40B4-BE49-F238E27FC236}">
                <a16:creationId xmlns:a16="http://schemas.microsoft.com/office/drawing/2014/main" id="{CDEDD441-CC8E-2362-EA29-19D503462F12}"/>
              </a:ext>
            </a:extLst>
          </p:cNvPr>
          <p:cNvSpPr txBox="1"/>
          <p:nvPr/>
        </p:nvSpPr>
        <p:spPr>
          <a:xfrm>
            <a:off x="4701964" y="1663789"/>
            <a:ext cx="6237928" cy="4154984"/>
          </a:xfrm>
          <a:prstGeom prst="rect">
            <a:avLst/>
          </a:prstGeom>
          <a:noFill/>
        </p:spPr>
        <p:txBody>
          <a:bodyPr wrap="square" rtlCol="0">
            <a:spAutoFit/>
          </a:bodyPr>
          <a:lstStyle/>
          <a:p>
            <a:r>
              <a:rPr lang="en-US" sz="2400" dirty="0"/>
              <a:t>• STABILIZE returning to and maintaining the desired flight path stable and under control by establishing: – Desired pitch attitude– Bank– Power selection– Airspeed– Trim and configuration (Flaps, L/G </a:t>
            </a:r>
            <a:r>
              <a:rPr lang="en-US" sz="2400" dirty="0" err="1"/>
              <a:t>etc</a:t>
            </a:r>
            <a:r>
              <a:rPr lang="en-US" sz="2400" dirty="0"/>
              <a:t>) </a:t>
            </a:r>
          </a:p>
          <a:p>
            <a:endParaRPr lang="en-US" sz="2400" dirty="0"/>
          </a:p>
          <a:p>
            <a:r>
              <a:rPr lang="en-US" sz="2400" dirty="0"/>
              <a:t>• At low altitudes generally means: – To climb </a:t>
            </a:r>
          </a:p>
          <a:p>
            <a:endParaRPr lang="en-US" sz="2400" dirty="0"/>
          </a:p>
          <a:p>
            <a:r>
              <a:rPr lang="en-US" sz="2400" dirty="0"/>
              <a:t>• At higher altitudes this would mean: – Establishing a climb or – Descent to rejoin appropriate flight path</a:t>
            </a:r>
          </a:p>
        </p:txBody>
      </p:sp>
    </p:spTree>
    <p:extLst>
      <p:ext uri="{BB962C8B-B14F-4D97-AF65-F5344CB8AC3E}">
        <p14:creationId xmlns:p14="http://schemas.microsoft.com/office/powerpoint/2010/main" val="4005080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2CD75-C9A9-4FB4-7E71-DB0556817FBE}"/>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B8C1DFE8-CC55-E7F6-521A-E626B5FE575E}"/>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graphicFrame>
        <p:nvGraphicFramePr>
          <p:cNvPr id="9" name="กล่องข้อความ 6">
            <a:extLst>
              <a:ext uri="{FF2B5EF4-FFF2-40B4-BE49-F238E27FC236}">
                <a16:creationId xmlns:a16="http://schemas.microsoft.com/office/drawing/2014/main" id="{DB43F850-5A58-FE41-7160-C50820668A25}"/>
              </a:ext>
            </a:extLst>
          </p:cNvPr>
          <p:cNvGraphicFramePr/>
          <p:nvPr>
            <p:extLst>
              <p:ext uri="{D42A27DB-BD31-4B8C-83A1-F6EECF244321}">
                <p14:modId xmlns:p14="http://schemas.microsoft.com/office/powerpoint/2010/main" val="3737886063"/>
              </p:ext>
            </p:extLst>
          </p:nvPr>
        </p:nvGraphicFramePr>
        <p:xfrm>
          <a:off x="8491105" y="1714939"/>
          <a:ext cx="2864984" cy="5203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กล่องข้อความ 6">
            <a:extLst>
              <a:ext uri="{FF2B5EF4-FFF2-40B4-BE49-F238E27FC236}">
                <a16:creationId xmlns:a16="http://schemas.microsoft.com/office/drawing/2014/main" id="{E12728CB-86CC-EF1D-6BB3-22F3B523E526}"/>
              </a:ext>
            </a:extLst>
          </p:cNvPr>
          <p:cNvGraphicFramePr/>
          <p:nvPr>
            <p:extLst>
              <p:ext uri="{D42A27DB-BD31-4B8C-83A1-F6EECF244321}">
                <p14:modId xmlns:p14="http://schemas.microsoft.com/office/powerpoint/2010/main" val="2102403046"/>
              </p:ext>
            </p:extLst>
          </p:nvPr>
        </p:nvGraphicFramePr>
        <p:xfrm>
          <a:off x="723862" y="1802024"/>
          <a:ext cx="2864984" cy="50291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กล่องข้อความ 4">
            <a:extLst>
              <a:ext uri="{FF2B5EF4-FFF2-40B4-BE49-F238E27FC236}">
                <a16:creationId xmlns:a16="http://schemas.microsoft.com/office/drawing/2014/main" id="{5A085F40-DBFF-1240-1180-F506D942E642}"/>
              </a:ext>
            </a:extLst>
          </p:cNvPr>
          <p:cNvSpPr txBox="1"/>
          <p:nvPr/>
        </p:nvSpPr>
        <p:spPr>
          <a:xfrm>
            <a:off x="8423501" y="1490951"/>
            <a:ext cx="32351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Alternate  Recovery Technique</a:t>
            </a:r>
          </a:p>
        </p:txBody>
      </p:sp>
      <p:sp>
        <p:nvSpPr>
          <p:cNvPr id="6" name="กล่องข้อความ 5">
            <a:extLst>
              <a:ext uri="{FF2B5EF4-FFF2-40B4-BE49-F238E27FC236}">
                <a16:creationId xmlns:a16="http://schemas.microsoft.com/office/drawing/2014/main" id="{136145A2-CEA7-1F14-CF1C-77ACD68A9970}"/>
              </a:ext>
            </a:extLst>
          </p:cNvPr>
          <p:cNvSpPr txBox="1"/>
          <p:nvPr/>
        </p:nvSpPr>
        <p:spPr>
          <a:xfrm>
            <a:off x="723862" y="1490951"/>
            <a:ext cx="32351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Standard Recovery Technique</a:t>
            </a:r>
          </a:p>
        </p:txBody>
      </p:sp>
      <p:cxnSp>
        <p:nvCxnSpPr>
          <p:cNvPr id="10" name="ลูกศรเชื่อมต่อแบบตรง 9">
            <a:extLst>
              <a:ext uri="{FF2B5EF4-FFF2-40B4-BE49-F238E27FC236}">
                <a16:creationId xmlns:a16="http://schemas.microsoft.com/office/drawing/2014/main" id="{A09925CD-A3B5-D02B-9444-88034398190F}"/>
              </a:ext>
            </a:extLst>
          </p:cNvPr>
          <p:cNvCxnSpPr>
            <a:cxnSpLocks/>
          </p:cNvCxnSpPr>
          <p:nvPr/>
        </p:nvCxnSpPr>
        <p:spPr>
          <a:xfrm flipV="1">
            <a:off x="3627968" y="3625516"/>
            <a:ext cx="4795533" cy="1300857"/>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ลูกศรเชื่อมต่อแบบตรง 10">
            <a:extLst>
              <a:ext uri="{FF2B5EF4-FFF2-40B4-BE49-F238E27FC236}">
                <a16:creationId xmlns:a16="http://schemas.microsoft.com/office/drawing/2014/main" id="{B2039BFB-92AE-EF4C-A85B-3C91FF0AE8EA}"/>
              </a:ext>
            </a:extLst>
          </p:cNvPr>
          <p:cNvCxnSpPr>
            <a:cxnSpLocks/>
          </p:cNvCxnSpPr>
          <p:nvPr/>
        </p:nvCxnSpPr>
        <p:spPr>
          <a:xfrm>
            <a:off x="3588846" y="3738868"/>
            <a:ext cx="4834655" cy="1187505"/>
          </a:xfrm>
          <a:prstGeom prst="straightConnector1">
            <a:avLst/>
          </a:prstGeom>
          <a:ln w="762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604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62312-B4A1-3A59-2F13-5FDFAC2D704C}"/>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07EB639A-EA20-5F1F-C44C-9AC8F5AC9C49}"/>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sp>
        <p:nvSpPr>
          <p:cNvPr id="4" name="กล่องข้อความ 3">
            <a:extLst>
              <a:ext uri="{FF2B5EF4-FFF2-40B4-BE49-F238E27FC236}">
                <a16:creationId xmlns:a16="http://schemas.microsoft.com/office/drawing/2014/main" id="{0C156A96-01CA-8682-84AE-5576D45ECA03}"/>
              </a:ext>
            </a:extLst>
          </p:cNvPr>
          <p:cNvSpPr txBox="1"/>
          <p:nvPr/>
        </p:nvSpPr>
        <p:spPr>
          <a:xfrm>
            <a:off x="4778828" y="1355535"/>
            <a:ext cx="7032172" cy="4893647"/>
          </a:xfrm>
          <a:prstGeom prst="rect">
            <a:avLst/>
          </a:prstGeom>
          <a:noFill/>
        </p:spPr>
        <p:txBody>
          <a:bodyPr wrap="square" rtlCol="0">
            <a:spAutoFit/>
          </a:bodyPr>
          <a:lstStyle/>
          <a:p>
            <a:r>
              <a:rPr lang="en-US" sz="2400" dirty="0"/>
              <a:t>• The Alternate Strategy, THRUST before ROLL, can be used with certain aircraft types and/or specific situations</a:t>
            </a:r>
          </a:p>
          <a:p>
            <a:r>
              <a:rPr lang="en-US" sz="2400" dirty="0"/>
              <a:t>– Airplanes with underslung engines</a:t>
            </a:r>
          </a:p>
          <a:p>
            <a:r>
              <a:rPr lang="en-US" sz="2400" dirty="0"/>
              <a:t>– Nose high / Low airspeed Upset</a:t>
            </a:r>
          </a:p>
          <a:p>
            <a:r>
              <a:rPr lang="en-US" sz="2400" dirty="0"/>
              <a:t>– Single engine stall </a:t>
            </a:r>
          </a:p>
          <a:p>
            <a:endParaRPr lang="en-US" sz="2400" dirty="0"/>
          </a:p>
          <a:p>
            <a:r>
              <a:rPr lang="en-US" sz="2400" dirty="0"/>
              <a:t>• Memorize the “UPRT” Strategy routinely until it is part of your personal aviation toolbox </a:t>
            </a:r>
          </a:p>
          <a:p>
            <a:endParaRPr lang="en-US" sz="2400" dirty="0"/>
          </a:p>
          <a:p>
            <a:r>
              <a:rPr lang="en-US" sz="2400" dirty="0"/>
              <a:t>• Each step is a separate event and should not be done simultaneously with another step (say and do, step by step)</a:t>
            </a:r>
          </a:p>
        </p:txBody>
      </p:sp>
      <p:graphicFrame>
        <p:nvGraphicFramePr>
          <p:cNvPr id="5" name="กล่องข้อความ 6">
            <a:extLst>
              <a:ext uri="{FF2B5EF4-FFF2-40B4-BE49-F238E27FC236}">
                <a16:creationId xmlns:a16="http://schemas.microsoft.com/office/drawing/2014/main" id="{02915B61-1AF4-EDD5-1A11-5E6FEAAA04A4}"/>
              </a:ext>
            </a:extLst>
          </p:cNvPr>
          <p:cNvGraphicFramePr/>
          <p:nvPr>
            <p:extLst>
              <p:ext uri="{D42A27DB-BD31-4B8C-83A1-F6EECF244321}">
                <p14:modId xmlns:p14="http://schemas.microsoft.com/office/powerpoint/2010/main" val="2663422200"/>
              </p:ext>
            </p:extLst>
          </p:nvPr>
        </p:nvGraphicFramePr>
        <p:xfrm>
          <a:off x="925534" y="1200672"/>
          <a:ext cx="2864984" cy="5203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0504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490E-7559-D08A-B8CC-29DE308CDCA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F09D1861-062F-74E9-61DB-0997CE900BC7}"/>
              </a:ext>
            </a:extLst>
          </p:cNvPr>
          <p:cNvSpPr>
            <a:spLocks noGrp="1"/>
          </p:cNvSpPr>
          <p:nvPr>
            <p:ph type="title"/>
          </p:nvPr>
        </p:nvSpPr>
        <p:spPr>
          <a:xfrm>
            <a:off x="631622" y="239486"/>
            <a:ext cx="10449784" cy="656744"/>
          </a:xfrm>
        </p:spPr>
        <p:txBody>
          <a:bodyPr>
            <a:normAutofit fontScale="90000"/>
          </a:bodyPr>
          <a:lstStyle/>
          <a:p>
            <a:r>
              <a:rPr lang="en-US" dirty="0"/>
              <a:t>UPRT Strategy</a:t>
            </a:r>
          </a:p>
        </p:txBody>
      </p:sp>
      <p:sp>
        <p:nvSpPr>
          <p:cNvPr id="4" name="กล่องข้อความ 3">
            <a:extLst>
              <a:ext uri="{FF2B5EF4-FFF2-40B4-BE49-F238E27FC236}">
                <a16:creationId xmlns:a16="http://schemas.microsoft.com/office/drawing/2014/main" id="{794A6137-2B1D-CAA5-A43B-4388FA58149B}"/>
              </a:ext>
            </a:extLst>
          </p:cNvPr>
          <p:cNvSpPr txBox="1"/>
          <p:nvPr/>
        </p:nvSpPr>
        <p:spPr>
          <a:xfrm>
            <a:off x="4865914" y="1584135"/>
            <a:ext cx="5921829" cy="4154984"/>
          </a:xfrm>
          <a:prstGeom prst="rect">
            <a:avLst/>
          </a:prstGeom>
          <a:noFill/>
        </p:spPr>
        <p:txBody>
          <a:bodyPr wrap="square" rtlCol="0">
            <a:spAutoFit/>
          </a:bodyPr>
          <a:lstStyle/>
          <a:p>
            <a:pPr lvl="0">
              <a:defRPr/>
            </a:pPr>
            <a:r>
              <a:rPr lang="en-US" sz="2400" dirty="0"/>
              <a:t>• Startle factor</a:t>
            </a:r>
            <a:endParaRPr lang="th-TH" sz="2400" dirty="0"/>
          </a:p>
          <a:p>
            <a:pPr lvl="0">
              <a:defRPr/>
            </a:pPr>
            <a:endParaRPr lang="th-TH" sz="2400" dirty="0"/>
          </a:p>
          <a:p>
            <a:pPr lvl="0">
              <a:defRPr/>
            </a:pPr>
            <a:r>
              <a:rPr lang="en-US" sz="2400" dirty="0"/>
              <a:t>– Freezing at the controls</a:t>
            </a:r>
            <a:endParaRPr lang="th-TH" sz="2400" dirty="0"/>
          </a:p>
          <a:p>
            <a:pPr lvl="0">
              <a:defRPr/>
            </a:pPr>
            <a:r>
              <a:rPr lang="en-US" sz="2400" dirty="0"/>
              <a:t>– Pulling back on sidestick when looking at the ground</a:t>
            </a:r>
            <a:endParaRPr lang="th-TH" sz="2400" dirty="0"/>
          </a:p>
          <a:p>
            <a:pPr lvl="0">
              <a:defRPr/>
            </a:pPr>
            <a:r>
              <a:rPr lang="en-US" sz="2400" dirty="0"/>
              <a:t>– Applying opposite aileron with a wing drop at the stall.</a:t>
            </a:r>
            <a:endParaRPr lang="th-TH" sz="2400" dirty="0"/>
          </a:p>
          <a:p>
            <a:pPr lvl="0">
              <a:defRPr/>
            </a:pPr>
            <a:r>
              <a:rPr lang="en-US" sz="2400" dirty="0"/>
              <a:t>– Uncontrolled forward push of the sidestick– Forgetting to make power inputs– Cyclic movement of the rudder or using it to control roll</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aphicFrame>
        <p:nvGraphicFramePr>
          <p:cNvPr id="5" name="กล่องข้อความ 6">
            <a:extLst>
              <a:ext uri="{FF2B5EF4-FFF2-40B4-BE49-F238E27FC236}">
                <a16:creationId xmlns:a16="http://schemas.microsoft.com/office/drawing/2014/main" id="{D22AC443-6B05-2586-341F-EB60187684FC}"/>
              </a:ext>
            </a:extLst>
          </p:cNvPr>
          <p:cNvGraphicFramePr/>
          <p:nvPr>
            <p:extLst>
              <p:ext uri="{D42A27DB-BD31-4B8C-83A1-F6EECF244321}">
                <p14:modId xmlns:p14="http://schemas.microsoft.com/office/powerpoint/2010/main" val="3676168355"/>
              </p:ext>
            </p:extLst>
          </p:nvPr>
        </p:nvGraphicFramePr>
        <p:xfrm>
          <a:off x="903762" y="1200672"/>
          <a:ext cx="2864984" cy="5203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701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1" name="Straight Connector 20">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ตัวแทนเนื้อหา 2">
            <a:extLst>
              <a:ext uri="{FF2B5EF4-FFF2-40B4-BE49-F238E27FC236}">
                <a16:creationId xmlns:a16="http://schemas.microsoft.com/office/drawing/2014/main" id="{2C5274DD-3E88-E0FE-287D-FB0446E0BA9F}"/>
              </a:ext>
            </a:extLst>
          </p:cNvPr>
          <p:cNvSpPr>
            <a:spLocks noGrp="1"/>
          </p:cNvSpPr>
          <p:nvPr>
            <p:ph sz="half" idx="1"/>
            <p:extLst>
              <p:ext uri="{E7BDC344-281C-4309-B0C6-D0EE65EED2A8}">
                <p202:designPr xmlns:p202="http://schemas.microsoft.com/office/powerpoint/2020/02/main">
                  <p202:designTagLst>
                    <p202:designTag name="ARCH:1:CLS" val="LargePlainText"/>
                  </p202:designTagLst>
                </p202:designPr>
              </p:ext>
            </p:extLst>
          </p:nvPr>
        </p:nvSpPr>
        <p:spPr>
          <a:xfrm>
            <a:off x="4267200" y="1454150"/>
            <a:ext cx="7772400" cy="4136571"/>
          </a:xfrm>
        </p:spPr>
        <p:txBody>
          <a:bodyPr vert="horz" lIns="91440" tIns="45720" rIns="91440" bIns="45720" rtlCol="0" anchor="ctr">
            <a:normAutofit/>
          </a:bodyPr>
          <a:lstStyle/>
          <a:p>
            <a:pPr indent="0" algn="ctr">
              <a:buNone/>
            </a:pPr>
            <a:r>
              <a:rPr lang="en-US" sz="6000" b="1" kern="1200" dirty="0">
                <a:solidFill>
                  <a:schemeClr val="tx1">
                    <a:lumMod val="95000"/>
                  </a:schemeClr>
                </a:solidFill>
                <a:latin typeface="+mn-lt"/>
                <a:ea typeface="+mn-ea"/>
                <a:cs typeface="+mn-cs"/>
              </a:rPr>
              <a:t>Unusual Attitudes </a:t>
            </a:r>
          </a:p>
          <a:p>
            <a:pPr indent="0" algn="ctr">
              <a:buNone/>
            </a:pPr>
            <a:r>
              <a:rPr lang="en-US" sz="6000" b="1" kern="1200" dirty="0">
                <a:solidFill>
                  <a:schemeClr val="tx1">
                    <a:lumMod val="95000"/>
                  </a:schemeClr>
                </a:solidFill>
                <a:latin typeface="+mn-lt"/>
                <a:ea typeface="+mn-ea"/>
                <a:cs typeface="+mn-cs"/>
              </a:rPr>
              <a:t>V</a:t>
            </a:r>
            <a:r>
              <a:rPr lang="en-US" sz="6000" b="1" dirty="0">
                <a:solidFill>
                  <a:schemeClr val="tx1">
                    <a:lumMod val="95000"/>
                  </a:schemeClr>
                </a:solidFill>
              </a:rPr>
              <a:t>S</a:t>
            </a:r>
            <a:r>
              <a:rPr lang="en-US" sz="6000" b="1" kern="1200" dirty="0">
                <a:solidFill>
                  <a:schemeClr val="tx1">
                    <a:lumMod val="95000"/>
                  </a:schemeClr>
                </a:solidFill>
                <a:latin typeface="+mn-lt"/>
                <a:ea typeface="+mn-ea"/>
                <a:cs typeface="+mn-cs"/>
              </a:rPr>
              <a:t> </a:t>
            </a:r>
          </a:p>
          <a:p>
            <a:pPr indent="0" algn="ctr">
              <a:buNone/>
            </a:pPr>
            <a:r>
              <a:rPr lang="en-US" sz="6000" b="1" kern="1200" dirty="0">
                <a:solidFill>
                  <a:schemeClr val="tx1">
                    <a:lumMod val="95000"/>
                  </a:schemeClr>
                </a:solidFill>
                <a:latin typeface="+mn-lt"/>
                <a:ea typeface="+mn-ea"/>
                <a:cs typeface="+mn-cs"/>
              </a:rPr>
              <a:t>Upset</a:t>
            </a:r>
            <a:endParaRPr lang="en-US" sz="6000" dirty="0">
              <a:solidFill>
                <a:schemeClr val="tx1">
                  <a:lumMod val="95000"/>
                </a:schemeClr>
              </a:solidFill>
            </a:endParaRPr>
          </a:p>
        </p:txBody>
      </p:sp>
    </p:spTree>
    <p:extLst>
      <p:ext uri="{BB962C8B-B14F-4D97-AF65-F5344CB8AC3E}">
        <p14:creationId xmlns:p14="http://schemas.microsoft.com/office/powerpoint/2010/main" val="1881329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211CE3D-3B16-B9AB-78D3-82EEFA3207AF}"/>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0E58672F-A4A2-C794-CD5A-8281B7FF7DD6}"/>
              </a:ext>
            </a:extLst>
          </p:cNvPr>
          <p:cNvSpPr>
            <a:spLocks noGrp="1"/>
          </p:cNvSpPr>
          <p:nvPr>
            <p:ph type="title"/>
          </p:nvPr>
        </p:nvSpPr>
        <p:spPr>
          <a:xfrm>
            <a:off x="4702628" y="365125"/>
            <a:ext cx="6651171" cy="1325563"/>
          </a:xfrm>
        </p:spPr>
        <p:txBody>
          <a:bodyPr>
            <a:normAutofit/>
          </a:bodyPr>
          <a:lstStyle/>
          <a:p>
            <a:r>
              <a:rPr lang="en-US" sz="5000" dirty="0">
                <a:latin typeface="TH SarabunPSK" panose="020B0500040200020003" pitchFamily="34" charset="-34"/>
                <a:cs typeface="TH SarabunPSK" panose="020B0500040200020003" pitchFamily="34" charset="-34"/>
              </a:rPr>
              <a:t>Unusual Attitudes Versus Upsets </a:t>
            </a:r>
          </a:p>
        </p:txBody>
      </p:sp>
      <p:sp>
        <p:nvSpPr>
          <p:cNvPr id="5" name="ตัวแทนเนื้อหา 4">
            <a:extLst>
              <a:ext uri="{FF2B5EF4-FFF2-40B4-BE49-F238E27FC236}">
                <a16:creationId xmlns:a16="http://schemas.microsoft.com/office/drawing/2014/main" id="{33E69C52-9D12-4146-7AE1-A8D9386D4413}"/>
              </a:ext>
            </a:extLst>
          </p:cNvPr>
          <p:cNvSpPr>
            <a:spLocks noGrp="1"/>
          </p:cNvSpPr>
          <p:nvPr>
            <p:ph idx="1"/>
          </p:nvPr>
        </p:nvSpPr>
        <p:spPr>
          <a:xfrm>
            <a:off x="4983480" y="1825625"/>
            <a:ext cx="6487886" cy="4351338"/>
          </a:xfrm>
        </p:spPr>
        <p:txBody>
          <a:bodyPr>
            <a:normAutofit/>
          </a:bodyPr>
          <a:lstStyle/>
          <a:p>
            <a:r>
              <a:rPr lang="en-US" dirty="0">
                <a:latin typeface="TH SarabunPSK" panose="020B0500040200020003" pitchFamily="34" charset="-34"/>
                <a:cs typeface="TH SarabunPSK" panose="020B0500040200020003" pitchFamily="34" charset="-34"/>
              </a:rPr>
              <a:t>Given the upset definition, there are a few key distinctions between an unusual attitude and an upset. An upset: </a:t>
            </a:r>
          </a:p>
          <a:p>
            <a:r>
              <a:rPr lang="en-US" dirty="0">
                <a:latin typeface="TH SarabunPSK" panose="020B0500040200020003" pitchFamily="34" charset="-34"/>
                <a:cs typeface="TH SarabunPSK" panose="020B0500040200020003" pitchFamily="34" charset="-34"/>
              </a:rPr>
              <a:t>Includes stall events.</a:t>
            </a:r>
          </a:p>
          <a:p>
            <a:r>
              <a:rPr lang="en-US" dirty="0">
                <a:latin typeface="TH SarabunPSK" panose="020B0500040200020003" pitchFamily="34" charset="-34"/>
                <a:cs typeface="TH SarabunPSK" panose="020B0500040200020003" pitchFamily="34" charset="-34"/>
              </a:rPr>
              <a:t> Includes overspeed or other inappropriate speeds for a given flight condition. </a:t>
            </a:r>
          </a:p>
          <a:p>
            <a:r>
              <a:rPr lang="en-US" dirty="0">
                <a:latin typeface="TH SarabunPSK" panose="020B0500040200020003" pitchFamily="34" charset="-34"/>
                <a:cs typeface="TH SarabunPSK" panose="020B0500040200020003" pitchFamily="34" charset="-34"/>
              </a:rPr>
              <a:t>Centers on unintentional situations that may lead to a </a:t>
            </a:r>
            <a:r>
              <a:rPr lang="en-US" b="1" dirty="0">
                <a:solidFill>
                  <a:schemeClr val="bg1"/>
                </a:solidFill>
                <a:highlight>
                  <a:srgbClr val="FFFF00"/>
                </a:highlight>
                <a:latin typeface="TH SarabunPSK" panose="020B0500040200020003" pitchFamily="34" charset="-34"/>
                <a:cs typeface="TH SarabunPSK" panose="020B0500040200020003" pitchFamily="34" charset="-34"/>
              </a:rPr>
              <a:t>startle effect </a:t>
            </a:r>
          </a:p>
          <a:p>
            <a:r>
              <a:rPr lang="en-US" dirty="0">
                <a:latin typeface="TH SarabunPSK" panose="020B0500040200020003" pitchFamily="34" charset="-34"/>
                <a:cs typeface="TH SarabunPSK" panose="020B0500040200020003" pitchFamily="34" charset="-34"/>
              </a:rPr>
              <a:t>Has defined parameters. </a:t>
            </a:r>
          </a:p>
          <a:p>
            <a:endParaRPr lang="en-US" dirty="0"/>
          </a:p>
        </p:txBody>
      </p:sp>
      <p:pic>
        <p:nvPicPr>
          <p:cNvPr id="7" name="รูปภาพ 6" descr="รูปภาพประกอบด้วย ขนส่ง, เครื่องบิน, อากาศยาน, วิศวกรรมการบินและอวกาศ&#10;&#10;เนื้อหาที่สร้างโดย AI อาจไม่ถูกต้อง">
            <a:extLst>
              <a:ext uri="{FF2B5EF4-FFF2-40B4-BE49-F238E27FC236}">
                <a16:creationId xmlns:a16="http://schemas.microsoft.com/office/drawing/2014/main" id="{5D195D80-17C3-AAEB-93C8-F142A08299AE}"/>
              </a:ext>
            </a:extLst>
          </p:cNvPr>
          <p:cNvPicPr>
            <a:picLocks noChangeAspect="1"/>
          </p:cNvPicPr>
          <p:nvPr/>
        </p:nvPicPr>
        <p:blipFill>
          <a:blip r:embed="rId3">
            <a:extLst>
              <a:ext uri="{28A0092B-C50C-407E-A947-70E740481C1C}">
                <a14:useLocalDpi xmlns:a14="http://schemas.microsoft.com/office/drawing/2010/main" val="0"/>
              </a:ext>
            </a:extLst>
          </a:blip>
          <a:srcRect l="40359" r="3048" b="-2"/>
          <a:stretch>
            <a:fillRect/>
          </a:stretch>
        </p:blipFill>
        <p:spPr>
          <a:xfrm>
            <a:off x="20" y="10"/>
            <a:ext cx="4343380" cy="6857990"/>
          </a:xfrm>
          <a:prstGeom prst="rect">
            <a:avLst/>
          </a:prstGeom>
        </p:spPr>
      </p:pic>
    </p:spTree>
    <p:extLst>
      <p:ext uri="{BB962C8B-B14F-4D97-AF65-F5344CB8AC3E}">
        <p14:creationId xmlns:p14="http://schemas.microsoft.com/office/powerpoint/2010/main" val="2066629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643A779-8FE7-F73C-5201-765C7B840152}"/>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6DD22685-8879-42AE-B510-1B8E1EB0C300}"/>
              </a:ext>
            </a:extLst>
          </p:cNvPr>
          <p:cNvSpPr>
            <a:spLocks noGrp="1"/>
          </p:cNvSpPr>
          <p:nvPr>
            <p:ph type="title"/>
          </p:nvPr>
        </p:nvSpPr>
        <p:spPr>
          <a:xfrm>
            <a:off x="4702628" y="365125"/>
            <a:ext cx="6651171" cy="1325563"/>
          </a:xfrm>
        </p:spPr>
        <p:txBody>
          <a:bodyPr vert="horz" lIns="91440" tIns="45720" rIns="91440" bIns="45720" rtlCol="0" anchor="ctr">
            <a:normAutofit/>
          </a:bodyPr>
          <a:lstStyle/>
          <a:p>
            <a:r>
              <a:rPr lang="en-US" sz="4200" dirty="0"/>
              <a:t>Definition of UPSET</a:t>
            </a:r>
          </a:p>
        </p:txBody>
      </p:sp>
      <p:pic>
        <p:nvPicPr>
          <p:cNvPr id="5" name="ตัวแทนเนื้อหา 4" descr="เครื่องบินบนท้องฟ้าที่มองเห็นได้จากพื้นดิน">
            <a:extLst>
              <a:ext uri="{FF2B5EF4-FFF2-40B4-BE49-F238E27FC236}">
                <a16:creationId xmlns:a16="http://schemas.microsoft.com/office/drawing/2014/main" id="{C3CD9378-315E-C269-3316-2BB5F5E6CC9F}"/>
              </a:ext>
            </a:extLst>
          </p:cNvPr>
          <p:cNvPicPr>
            <a:picLocks noGrp="1" noChangeAspect="1"/>
          </p:cNvPicPr>
          <p:nvPr>
            <p:ph sz="half" idx="1"/>
          </p:nvPr>
        </p:nvPicPr>
        <p:blipFill>
          <a:blip r:embed="rId4"/>
          <a:srcRect l="26266" r="31458" b="-1"/>
          <a:stretch>
            <a:fillRect/>
          </a:stretch>
        </p:blipFill>
        <p:spPr>
          <a:xfrm>
            <a:off x="20" y="10"/>
            <a:ext cx="4541350" cy="6857990"/>
          </a:xfrm>
          <a:prstGeom prst="rect">
            <a:avLst/>
          </a:prstGeom>
        </p:spPr>
      </p:pic>
      <p:sp>
        <p:nvSpPr>
          <p:cNvPr id="7" name="กล่องข้อความ 6">
            <a:extLst>
              <a:ext uri="{FF2B5EF4-FFF2-40B4-BE49-F238E27FC236}">
                <a16:creationId xmlns:a16="http://schemas.microsoft.com/office/drawing/2014/main" id="{40FB62D2-9FFF-F72C-1634-839FFF36D8F2}"/>
              </a:ext>
            </a:extLst>
          </p:cNvPr>
          <p:cNvSpPr txBox="1"/>
          <p:nvPr/>
        </p:nvSpPr>
        <p:spPr>
          <a:xfrm>
            <a:off x="4604656" y="2198916"/>
            <a:ext cx="7293429" cy="29546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Pitch attitude greater than 25 degrees nose 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Pitch attitude greater than 10 degrees nose down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Bank angle greater than 45 degrees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Within the above parameter, but flying at airspeeds inappropriate for the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กล่องข้อความ 10">
            <a:extLst>
              <a:ext uri="{FF2B5EF4-FFF2-40B4-BE49-F238E27FC236}">
                <a16:creationId xmlns:a16="http://schemas.microsoft.com/office/drawing/2014/main" id="{027F415D-E5CC-3E5E-B75D-80C3E1DCC547}"/>
              </a:ext>
            </a:extLst>
          </p:cNvPr>
          <p:cNvSpPr txBox="1"/>
          <p:nvPr/>
        </p:nvSpPr>
        <p:spPr>
          <a:xfrm>
            <a:off x="4517572" y="6492875"/>
            <a:ext cx="77832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CAAT :: GUIDANCE MATERIAL for Loss of Control Prevention and Upset Recovery Training</a:t>
            </a:r>
          </a:p>
        </p:txBody>
      </p:sp>
      <p:pic>
        <p:nvPicPr>
          <p:cNvPr id="13" name="รูปภาพ 12" descr="รูปภาพประกอบด้วย นาฬิกา&#10;&#10;เนื้อหาที่สร้างโดย AI อาจไม่ถูกต้อง">
            <a:extLst>
              <a:ext uri="{FF2B5EF4-FFF2-40B4-BE49-F238E27FC236}">
                <a16:creationId xmlns:a16="http://schemas.microsoft.com/office/drawing/2014/main" id="{82360F85-222E-94AA-57F4-0F2609427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 y="4689897"/>
            <a:ext cx="4541349" cy="2168103"/>
          </a:xfrm>
          <a:prstGeom prst="rect">
            <a:avLst/>
          </a:prstGeom>
        </p:spPr>
      </p:pic>
    </p:spTree>
    <p:extLst>
      <p:ext uri="{BB962C8B-B14F-4D97-AF65-F5344CB8AC3E}">
        <p14:creationId xmlns:p14="http://schemas.microsoft.com/office/powerpoint/2010/main" val="163285768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223E5F-8772-D833-07E2-B393BDC7861C}"/>
            </a:ext>
          </a:extLst>
        </p:cNvPr>
        <p:cNvGrpSpPr/>
        <p:nvPr/>
      </p:nvGrpSpPr>
      <p:grpSpPr>
        <a:xfrm>
          <a:off x="0" y="0"/>
          <a:ext cx="0" cy="0"/>
          <a:chOff x="0" y="0"/>
          <a:chExt cx="0" cy="0"/>
        </a:xfrm>
      </p:grpSpPr>
      <p:sp>
        <p:nvSpPr>
          <p:cNvPr id="7" name="ชื่อเรื่อง 6">
            <a:extLst>
              <a:ext uri="{FF2B5EF4-FFF2-40B4-BE49-F238E27FC236}">
                <a16:creationId xmlns:a16="http://schemas.microsoft.com/office/drawing/2014/main" id="{87A3EA78-6DA4-1810-9DCC-7E0A7AD96820}"/>
              </a:ext>
            </a:extLst>
          </p:cNvPr>
          <p:cNvSpPr>
            <a:spLocks noGrp="1"/>
          </p:cNvSpPr>
          <p:nvPr>
            <p:ph type="title"/>
          </p:nvPr>
        </p:nvSpPr>
        <p:spPr>
          <a:xfrm>
            <a:off x="4702628" y="365125"/>
            <a:ext cx="6651171" cy="1325563"/>
          </a:xfrm>
        </p:spPr>
        <p:txBody>
          <a:bodyPr vert="horz" lIns="91440" tIns="45720" rIns="91440" bIns="45720" rtlCol="0" anchor="ctr">
            <a:normAutofit/>
          </a:bodyPr>
          <a:lstStyle/>
          <a:p>
            <a:r>
              <a:rPr lang="en-US" sz="4200" dirty="0"/>
              <a:t>Upset Prevention and Recovery Training</a:t>
            </a:r>
          </a:p>
        </p:txBody>
      </p:sp>
      <p:sp>
        <p:nvSpPr>
          <p:cNvPr id="8" name="ตัวแทนเนื้อหา 7">
            <a:extLst>
              <a:ext uri="{FF2B5EF4-FFF2-40B4-BE49-F238E27FC236}">
                <a16:creationId xmlns:a16="http://schemas.microsoft.com/office/drawing/2014/main" id="{9F54599D-1EEC-E01E-4909-3F3A1F8D6CD7}"/>
              </a:ext>
            </a:extLst>
          </p:cNvPr>
          <p:cNvSpPr>
            <a:spLocks noGrp="1"/>
          </p:cNvSpPr>
          <p:nvPr>
            <p:ph sz="half" idx="1"/>
          </p:nvPr>
        </p:nvSpPr>
        <p:spPr>
          <a:xfrm>
            <a:off x="4983480" y="1825625"/>
            <a:ext cx="6487886" cy="4351338"/>
          </a:xfrm>
        </p:spPr>
        <p:txBody>
          <a:bodyPr vert="horz" lIns="91440" tIns="45720" rIns="91440" bIns="45720" rtlCol="0">
            <a:normAutofit/>
          </a:bodyPr>
          <a:lstStyle/>
          <a:p>
            <a:r>
              <a:rPr lang="en-US" sz="2600" dirty="0"/>
              <a:t>UPRT is intended to focus education and training on the prevention of upsets, and on recovering from these events if they occur.</a:t>
            </a:r>
          </a:p>
          <a:p>
            <a:r>
              <a:rPr lang="en-US" sz="2600" dirty="0"/>
              <a:t>The top four causal and contributing factors that have led to an upset and resulted in LOC-I accidents are: </a:t>
            </a:r>
          </a:p>
          <a:p>
            <a:pPr marL="742950"/>
            <a:r>
              <a:rPr lang="en-US" sz="2600" dirty="0"/>
              <a:t>Environmental factors </a:t>
            </a:r>
          </a:p>
          <a:p>
            <a:pPr marL="742950"/>
            <a:r>
              <a:rPr lang="en-US" sz="2600" dirty="0"/>
              <a:t>Mechanical factors </a:t>
            </a:r>
          </a:p>
          <a:p>
            <a:pPr marL="742950"/>
            <a:r>
              <a:rPr lang="en-US" sz="2600" dirty="0"/>
              <a:t>Human factors </a:t>
            </a:r>
          </a:p>
          <a:p>
            <a:pPr marL="742950"/>
            <a:r>
              <a:rPr lang="en-US" sz="2600" dirty="0"/>
              <a:t>Stall-related factors </a:t>
            </a:r>
          </a:p>
          <a:p>
            <a:pPr marL="0"/>
            <a:endParaRPr lang="en-US" sz="2600" dirty="0"/>
          </a:p>
        </p:txBody>
      </p:sp>
      <p:pic>
        <p:nvPicPr>
          <p:cNvPr id="9" name="รูปภาพ 8" descr="รูปภาพประกอบด้วย ท้องฟ้า, เครื่องบิน, ขนส่ง, กลางแจ้ง&#10;&#10;เนื้อหาที่สร้างโดย AI อาจไม่ถูกต้อง">
            <a:extLst>
              <a:ext uri="{FF2B5EF4-FFF2-40B4-BE49-F238E27FC236}">
                <a16:creationId xmlns:a16="http://schemas.microsoft.com/office/drawing/2014/main" id="{1EBCA5FE-7F0A-9C0C-6AFC-2449D84A8AA7}"/>
              </a:ext>
            </a:extLst>
          </p:cNvPr>
          <p:cNvPicPr>
            <a:picLocks noChangeAspect="1"/>
          </p:cNvPicPr>
          <p:nvPr/>
        </p:nvPicPr>
        <p:blipFill>
          <a:blip r:embed="rId3">
            <a:extLst>
              <a:ext uri="{28A0092B-C50C-407E-A947-70E740481C1C}">
                <a14:useLocalDpi xmlns:a14="http://schemas.microsoft.com/office/drawing/2010/main" val="0"/>
              </a:ext>
            </a:extLst>
          </a:blip>
          <a:srcRect l="37311" r="27222"/>
          <a:stretch>
            <a:fillRect/>
          </a:stretch>
        </p:blipFill>
        <p:spPr>
          <a:xfrm>
            <a:off x="20" y="10"/>
            <a:ext cx="4343380" cy="6857990"/>
          </a:xfrm>
          <a:prstGeom prst="rect">
            <a:avLst/>
          </a:prstGeom>
        </p:spPr>
      </p:pic>
    </p:spTree>
    <p:extLst>
      <p:ext uri="{BB962C8B-B14F-4D97-AF65-F5344CB8AC3E}">
        <p14:creationId xmlns:p14="http://schemas.microsoft.com/office/powerpoint/2010/main" val="968445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29F0735-2339-8018-7CF6-464BC22CE0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0B11EAF-77FA-0592-C133-458389DC0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1" name="Rectangle 10">
            <a:extLst>
              <a:ext uri="{FF2B5EF4-FFF2-40B4-BE49-F238E27FC236}">
                <a16:creationId xmlns:a16="http://schemas.microsoft.com/office/drawing/2014/main" id="{7CC07978-C48A-7433-5F99-D043C9C73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6C4E5E48-38B7-2FEF-2EE8-F11D83403BA6}"/>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Timeline </a:t>
            </a:r>
          </a:p>
        </p:txBody>
      </p:sp>
      <p:graphicFrame>
        <p:nvGraphicFramePr>
          <p:cNvPr id="5" name="ตัวแทนเนื้อหา 2">
            <a:extLst>
              <a:ext uri="{FF2B5EF4-FFF2-40B4-BE49-F238E27FC236}">
                <a16:creationId xmlns:a16="http://schemas.microsoft.com/office/drawing/2014/main" id="{B7025FC8-17EA-B618-F146-7CBFBDEE98C4}"/>
              </a:ext>
            </a:extLst>
          </p:cNvPr>
          <p:cNvGraphicFramePr>
            <a:graphicFrameLocks noGrp="1"/>
          </p:cNvGraphicFramePr>
          <p:nvPr>
            <p:ph idx="1"/>
            <p:extLst>
              <p:ext uri="{D42A27DB-BD31-4B8C-83A1-F6EECF244321}">
                <p14:modId xmlns:p14="http://schemas.microsoft.com/office/powerpoint/2010/main" val="2223521748"/>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275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44D2CEB-2477-C2C5-93A6-E42E0D27A424}"/>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BCDE2E-3E81-DEFC-5640-ED74F6641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1" name="Straight Connector 20">
            <a:extLst>
              <a:ext uri="{FF2B5EF4-FFF2-40B4-BE49-F238E27FC236}">
                <a16:creationId xmlns:a16="http://schemas.microsoft.com/office/drawing/2014/main" id="{84B1DAD4-8306-FB74-90A2-429512562F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ตัวแทนเนื้อหา 2">
            <a:extLst>
              <a:ext uri="{FF2B5EF4-FFF2-40B4-BE49-F238E27FC236}">
                <a16:creationId xmlns:a16="http://schemas.microsoft.com/office/drawing/2014/main" id="{D96D1A85-C76B-F931-7DA1-8553B5CE46B5}"/>
              </a:ext>
            </a:extLst>
          </p:cNvPr>
          <p:cNvSpPr>
            <a:spLocks noGrp="1"/>
          </p:cNvSpPr>
          <p:nvPr>
            <p:ph sz="half" idx="1"/>
            <p:extLst>
              <p:ext uri="{E7BDC344-281C-4309-B0C6-D0EE65EED2A8}">
                <p202:designPr xmlns:p202="http://schemas.microsoft.com/office/powerpoint/2020/02/main">
                  <p202:designTagLst>
                    <p202:designTag name="ARCH:1:CLS" val="LargePlainText"/>
                  </p202:designTagLst>
                </p202:designPr>
              </p:ext>
            </p:extLst>
          </p:nvPr>
        </p:nvSpPr>
        <p:spPr>
          <a:xfrm>
            <a:off x="4267200" y="1454150"/>
            <a:ext cx="7772400" cy="4136571"/>
          </a:xfrm>
        </p:spPr>
        <p:txBody>
          <a:bodyPr vert="horz" lIns="91440" tIns="45720" rIns="91440" bIns="45720" rtlCol="0" anchor="ctr">
            <a:normAutofit/>
          </a:bodyPr>
          <a:lstStyle/>
          <a:p>
            <a:pPr indent="0" algn="ctr">
              <a:buNone/>
            </a:pPr>
            <a:r>
              <a:rPr lang="en-US" sz="6000" b="1" dirty="0">
                <a:latin typeface="+mj-lt"/>
                <a:cs typeface="TH SarabunPSK" panose="020B0500040200020003" pitchFamily="34" charset="-34"/>
              </a:rPr>
              <a:t>Aerobatic</a:t>
            </a:r>
          </a:p>
          <a:p>
            <a:pPr indent="0" algn="ctr">
              <a:buNone/>
            </a:pPr>
            <a:r>
              <a:rPr lang="en-US" sz="6000" b="1" kern="1200" dirty="0">
                <a:solidFill>
                  <a:schemeClr val="tx1">
                    <a:lumMod val="95000"/>
                  </a:schemeClr>
                </a:solidFill>
                <a:latin typeface="+mn-lt"/>
                <a:ea typeface="+mn-ea"/>
                <a:cs typeface="+mn-cs"/>
              </a:rPr>
              <a:t>V</a:t>
            </a:r>
            <a:r>
              <a:rPr lang="en-US" sz="6000" b="1" dirty="0">
                <a:solidFill>
                  <a:schemeClr val="tx1">
                    <a:lumMod val="95000"/>
                  </a:schemeClr>
                </a:solidFill>
              </a:rPr>
              <a:t>S</a:t>
            </a:r>
            <a:r>
              <a:rPr lang="en-US" sz="6000" b="1" kern="1200" dirty="0">
                <a:solidFill>
                  <a:schemeClr val="tx1">
                    <a:lumMod val="95000"/>
                  </a:schemeClr>
                </a:solidFill>
                <a:latin typeface="+mn-lt"/>
                <a:ea typeface="+mn-ea"/>
                <a:cs typeface="+mn-cs"/>
              </a:rPr>
              <a:t> </a:t>
            </a:r>
          </a:p>
          <a:p>
            <a:pPr indent="0" algn="ctr">
              <a:buNone/>
            </a:pPr>
            <a:r>
              <a:rPr lang="en-US" sz="6000" b="1" kern="1200" dirty="0">
                <a:solidFill>
                  <a:schemeClr val="tx1">
                    <a:lumMod val="95000"/>
                  </a:schemeClr>
                </a:solidFill>
                <a:latin typeface="+mn-lt"/>
                <a:ea typeface="+mn-ea"/>
                <a:cs typeface="+mn-cs"/>
              </a:rPr>
              <a:t>Upset</a:t>
            </a:r>
            <a:endParaRPr lang="en-US" sz="6000" dirty="0">
              <a:solidFill>
                <a:schemeClr val="tx1">
                  <a:lumMod val="95000"/>
                </a:schemeClr>
              </a:solidFill>
            </a:endParaRPr>
          </a:p>
        </p:txBody>
      </p:sp>
    </p:spTree>
    <p:extLst>
      <p:ext uri="{BB962C8B-B14F-4D97-AF65-F5344CB8AC3E}">
        <p14:creationId xmlns:p14="http://schemas.microsoft.com/office/powerpoint/2010/main" val="994359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9E2C3F-F295-411D-76FF-57ECD63C2010}"/>
            </a:ext>
          </a:extLst>
        </p:cNvPr>
        <p:cNvGrpSpPr/>
        <p:nvPr/>
      </p:nvGrpSpPr>
      <p:grpSpPr>
        <a:xfrm>
          <a:off x="0" y="0"/>
          <a:ext cx="0" cy="0"/>
          <a:chOff x="0" y="0"/>
          <a:chExt cx="0" cy="0"/>
        </a:xfrm>
      </p:grpSpPr>
      <p:sp>
        <p:nvSpPr>
          <p:cNvPr id="7" name="ชื่อเรื่อง 6">
            <a:extLst>
              <a:ext uri="{FF2B5EF4-FFF2-40B4-BE49-F238E27FC236}">
                <a16:creationId xmlns:a16="http://schemas.microsoft.com/office/drawing/2014/main" id="{1D2AB2A4-A17A-6F66-6C29-FA1E505CD8A6}"/>
              </a:ext>
            </a:extLst>
          </p:cNvPr>
          <p:cNvSpPr>
            <a:spLocks noGrp="1"/>
          </p:cNvSpPr>
          <p:nvPr>
            <p:ph type="title"/>
          </p:nvPr>
        </p:nvSpPr>
        <p:spPr>
          <a:xfrm>
            <a:off x="4508865" y="212725"/>
            <a:ext cx="7683135" cy="1325563"/>
          </a:xfrm>
        </p:spPr>
        <p:txBody>
          <a:bodyPr vert="horz" lIns="91440" tIns="45720" rIns="91440" bIns="45720" rtlCol="0" anchor="ctr">
            <a:noAutofit/>
          </a:bodyPr>
          <a:lstStyle/>
          <a:p>
            <a:r>
              <a:rPr lang="en-US" sz="4400" b="1" dirty="0">
                <a:cs typeface="TH SarabunPSK" panose="020B0500040200020003" pitchFamily="34" charset="-34"/>
              </a:rPr>
              <a:t>UPRT is different from aerobatic training</a:t>
            </a:r>
          </a:p>
        </p:txBody>
      </p:sp>
      <p:sp>
        <p:nvSpPr>
          <p:cNvPr id="8" name="ตัวแทนเนื้อหา 7">
            <a:extLst>
              <a:ext uri="{FF2B5EF4-FFF2-40B4-BE49-F238E27FC236}">
                <a16:creationId xmlns:a16="http://schemas.microsoft.com/office/drawing/2014/main" id="{54032E95-362F-F126-66E7-B4CC94B14292}"/>
              </a:ext>
            </a:extLst>
          </p:cNvPr>
          <p:cNvSpPr>
            <a:spLocks noGrp="1"/>
          </p:cNvSpPr>
          <p:nvPr>
            <p:ph sz="half" idx="1"/>
          </p:nvPr>
        </p:nvSpPr>
        <p:spPr>
          <a:xfrm>
            <a:off x="4508865" y="1774372"/>
            <a:ext cx="7117078" cy="4870903"/>
          </a:xfrm>
        </p:spPr>
        <p:txBody>
          <a:bodyPr vert="horz" lIns="91440" tIns="45720" rIns="91440" bIns="45720" rtlCol="0">
            <a:normAutofit/>
          </a:bodyPr>
          <a:lstStyle/>
          <a:p>
            <a:pPr marL="685800" indent="-342900"/>
            <a:r>
              <a:rPr lang="en-US" b="1" dirty="0"/>
              <a:t>In aerobatic training</a:t>
            </a:r>
            <a:r>
              <a:rPr lang="en-US" dirty="0"/>
              <a:t>, the pilot knows and expects the maneuver, so effects of startle or surprise are missing. The main goal of aerobatic training is to teach pilots how to intentionally and precisely maneuver an aerobatic-capable airplane in three dimensions. </a:t>
            </a:r>
          </a:p>
          <a:p>
            <a:pPr marL="800100" indent="-457200"/>
            <a:r>
              <a:rPr lang="en-US" b="1" dirty="0">
                <a:latin typeface="+mj-lt"/>
                <a:cs typeface="TH SarabunPSK" panose="020B0500040200020003" pitchFamily="34" charset="-34"/>
              </a:rPr>
              <a:t>The primary goal of UPRT </a:t>
            </a:r>
            <a:r>
              <a:rPr lang="en-US" dirty="0">
                <a:latin typeface="+mj-lt"/>
                <a:cs typeface="TH SarabunPSK" panose="020B0500040200020003" pitchFamily="34" charset="-34"/>
              </a:rPr>
              <a:t>is to help pilots overcome sudden onsets of stress to avoid, prevent, and recover from unplanned excursions that could lead to LOC-I. </a:t>
            </a:r>
            <a:endParaRPr lang="en-US" sz="2400" dirty="0">
              <a:latin typeface="+mj-lt"/>
              <a:cs typeface="TH SarabunPSK" panose="020B0500040200020003" pitchFamily="34" charset="-34"/>
            </a:endParaRPr>
          </a:p>
          <a:p>
            <a:endParaRPr lang="en-US" dirty="0"/>
          </a:p>
        </p:txBody>
      </p:sp>
      <p:pic>
        <p:nvPicPr>
          <p:cNvPr id="9" name="รูปภาพ 8" descr="รูปภาพประกอบด้วย ท้องฟ้า, อากาศยาน, กลางแจ้ง, เครื่องบิน&#10;&#10;เนื้อหาที่สร้างโดย AI อาจไม่ถูกต้อง">
            <a:extLst>
              <a:ext uri="{FF2B5EF4-FFF2-40B4-BE49-F238E27FC236}">
                <a16:creationId xmlns:a16="http://schemas.microsoft.com/office/drawing/2014/main" id="{7C008FB6-D1B5-032D-BD74-121B9383D7C2}"/>
              </a:ext>
            </a:extLst>
          </p:cNvPr>
          <p:cNvPicPr>
            <a:picLocks noChangeAspect="1"/>
          </p:cNvPicPr>
          <p:nvPr/>
        </p:nvPicPr>
        <p:blipFill>
          <a:blip r:embed="rId3">
            <a:extLst>
              <a:ext uri="{28A0092B-C50C-407E-A947-70E740481C1C}">
                <a14:useLocalDpi xmlns:a14="http://schemas.microsoft.com/office/drawing/2010/main" val="0"/>
              </a:ext>
            </a:extLst>
          </a:blip>
          <a:srcRect l="26784" r="10041"/>
          <a:stretch>
            <a:fillRect/>
          </a:stretch>
        </p:blipFill>
        <p:spPr>
          <a:xfrm>
            <a:off x="20" y="10"/>
            <a:ext cx="4343380" cy="6857990"/>
          </a:xfrm>
          <a:prstGeom prst="rect">
            <a:avLst/>
          </a:prstGeom>
        </p:spPr>
      </p:pic>
    </p:spTree>
    <p:extLst>
      <p:ext uri="{BB962C8B-B14F-4D97-AF65-F5344CB8AC3E}">
        <p14:creationId xmlns:p14="http://schemas.microsoft.com/office/powerpoint/2010/main" val="1752032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3635-D496-B14F-DD6A-68D6D9D2B78F}"/>
            </a:ext>
          </a:extLst>
        </p:cNvPr>
        <p:cNvGrpSpPr/>
        <p:nvPr/>
      </p:nvGrpSpPr>
      <p:grpSpPr>
        <a:xfrm>
          <a:off x="0" y="0"/>
          <a:ext cx="0" cy="0"/>
          <a:chOff x="0" y="0"/>
          <a:chExt cx="0" cy="0"/>
        </a:xfrm>
      </p:grpSpPr>
      <p:sp>
        <p:nvSpPr>
          <p:cNvPr id="7" name="ชื่อเรื่อง 6">
            <a:extLst>
              <a:ext uri="{FF2B5EF4-FFF2-40B4-BE49-F238E27FC236}">
                <a16:creationId xmlns:a16="http://schemas.microsoft.com/office/drawing/2014/main" id="{7F71C16B-8559-9CB3-C144-D73F3E7DBD4B}"/>
              </a:ext>
            </a:extLst>
          </p:cNvPr>
          <p:cNvSpPr>
            <a:spLocks noGrp="1"/>
          </p:cNvSpPr>
          <p:nvPr>
            <p:ph type="title"/>
          </p:nvPr>
        </p:nvSpPr>
        <p:spPr>
          <a:xfrm>
            <a:off x="0" y="0"/>
            <a:ext cx="12192000" cy="1325563"/>
          </a:xfrm>
        </p:spPr>
        <p:txBody>
          <a:bodyPr>
            <a:normAutofit fontScale="90000"/>
          </a:bodyPr>
          <a:lstStyle/>
          <a:p>
            <a:pPr algn="ctr"/>
            <a:r>
              <a:rPr lang="en-US" dirty="0"/>
              <a:t>Aerobatic VS Upset Prevention &amp; Recovery</a:t>
            </a:r>
          </a:p>
        </p:txBody>
      </p:sp>
      <p:pic>
        <p:nvPicPr>
          <p:cNvPr id="10" name="รูปภาพ 9">
            <a:extLst>
              <a:ext uri="{FF2B5EF4-FFF2-40B4-BE49-F238E27FC236}">
                <a16:creationId xmlns:a16="http://schemas.microsoft.com/office/drawing/2014/main" id="{89E794B2-0201-4CC8-B4A5-5A17AE380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97426"/>
            <a:ext cx="12191999" cy="3759935"/>
          </a:xfrm>
          <a:prstGeom prst="rect">
            <a:avLst/>
          </a:prstGeom>
        </p:spPr>
      </p:pic>
    </p:spTree>
    <p:extLst>
      <p:ext uri="{BB962C8B-B14F-4D97-AF65-F5344CB8AC3E}">
        <p14:creationId xmlns:p14="http://schemas.microsoft.com/office/powerpoint/2010/main" val="2296310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53F28B-6F1A-12C1-C073-FE1EC224D9D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F427C0-FD6F-C2D8-1D37-D5A8E4F7B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1" name="Straight Connector 20">
            <a:extLst>
              <a:ext uri="{FF2B5EF4-FFF2-40B4-BE49-F238E27FC236}">
                <a16:creationId xmlns:a16="http://schemas.microsoft.com/office/drawing/2014/main" id="{70BB2EF6-35B9-EC58-F468-82FB1DDFA8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ตัวแทนเนื้อหา 2">
            <a:extLst>
              <a:ext uri="{FF2B5EF4-FFF2-40B4-BE49-F238E27FC236}">
                <a16:creationId xmlns:a16="http://schemas.microsoft.com/office/drawing/2014/main" id="{0FD2BFB0-F86A-2A53-90A3-2D683C350032}"/>
              </a:ext>
            </a:extLst>
          </p:cNvPr>
          <p:cNvSpPr>
            <a:spLocks noGrp="1"/>
          </p:cNvSpPr>
          <p:nvPr>
            <p:ph sz="half" idx="1"/>
            <p:extLst>
              <p:ext uri="{E7BDC344-281C-4309-B0C6-D0EE65EED2A8}">
                <p202:designPr xmlns:p202="http://schemas.microsoft.com/office/powerpoint/2020/02/main">
                  <p202:designTagLst>
                    <p202:designTag name="ARCH:1:CLS" val="LargePlainText"/>
                  </p202:designTagLst>
                </p202:designPr>
              </p:ext>
            </p:extLst>
          </p:nvPr>
        </p:nvSpPr>
        <p:spPr>
          <a:xfrm>
            <a:off x="4735286" y="1454150"/>
            <a:ext cx="7304313" cy="4136571"/>
          </a:xfrm>
        </p:spPr>
        <p:txBody>
          <a:bodyPr vert="horz" lIns="91440" tIns="45720" rIns="91440" bIns="45720" rtlCol="0" anchor="ctr">
            <a:normAutofit/>
          </a:bodyPr>
          <a:lstStyle/>
          <a:p>
            <a:pPr indent="0">
              <a:buNone/>
            </a:pPr>
            <a:r>
              <a:rPr lang="en-US" sz="6000" dirty="0"/>
              <a:t>Air work </a:t>
            </a:r>
            <a:endParaRPr lang="en-US" sz="6000" dirty="0">
              <a:solidFill>
                <a:schemeClr val="tx1">
                  <a:lumMod val="95000"/>
                </a:schemeClr>
              </a:solidFill>
            </a:endParaRPr>
          </a:p>
        </p:txBody>
      </p:sp>
    </p:spTree>
    <p:extLst>
      <p:ext uri="{BB962C8B-B14F-4D97-AF65-F5344CB8AC3E}">
        <p14:creationId xmlns:p14="http://schemas.microsoft.com/office/powerpoint/2010/main" val="4168424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Black and white airplane">
            <a:extLst>
              <a:ext uri="{FF2B5EF4-FFF2-40B4-BE49-F238E27FC236}">
                <a16:creationId xmlns:a16="http://schemas.microsoft.com/office/drawing/2014/main" id="{3BB24926-7F42-139A-D41E-03F7E409F64D}"/>
              </a:ext>
            </a:extLst>
          </p:cNvPr>
          <p:cNvPicPr>
            <a:picLocks noChangeAspect="1"/>
          </p:cNvPicPr>
          <p:nvPr/>
        </p:nvPicPr>
        <p:blipFill>
          <a:blip r:embed="rId3"/>
          <a:srcRect l="20835" r="19830" b="-1"/>
          <a:stretch>
            <a:fillRect/>
          </a:stretch>
        </p:blipFill>
        <p:spPr>
          <a:xfrm>
            <a:off x="6096000" y="10"/>
            <a:ext cx="6096000" cy="6857990"/>
          </a:xfrm>
          <a:prstGeom prst="rect">
            <a:avLst/>
          </a:prstGeom>
        </p:spPr>
      </p:pic>
      <p:sp useBgFill="1">
        <p:nvSpPr>
          <p:cNvPr id="15" name="Rectangle 14">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ชื่อเรื่อง 7">
            <a:extLst>
              <a:ext uri="{FF2B5EF4-FFF2-40B4-BE49-F238E27FC236}">
                <a16:creationId xmlns:a16="http://schemas.microsoft.com/office/drawing/2014/main" id="{6BA1BE92-0CDC-64E1-F432-70F7071BD95C}"/>
              </a:ext>
            </a:extLst>
          </p:cNvPr>
          <p:cNvSpPr>
            <a:spLocks noGrp="1"/>
          </p:cNvSpPr>
          <p:nvPr>
            <p:ph type="title"/>
          </p:nvPr>
        </p:nvSpPr>
        <p:spPr>
          <a:xfrm>
            <a:off x="0" y="365125"/>
            <a:ext cx="6183086" cy="1325563"/>
          </a:xfrm>
        </p:spPr>
        <p:txBody>
          <a:bodyPr>
            <a:normAutofit fontScale="90000"/>
          </a:bodyPr>
          <a:lstStyle/>
          <a:p>
            <a:r>
              <a:rPr lang="en-US" sz="3600" b="1" dirty="0">
                <a:cs typeface="TH SarabunPSK" panose="020B0500040200020003" pitchFamily="34" charset="-34"/>
              </a:rPr>
              <a:t>Upset Prevention and Recovery Training (UPRT) </a:t>
            </a:r>
            <a:br>
              <a:rPr lang="en-US" sz="2600" b="1" dirty="0">
                <a:latin typeface="TH SarabunPSK" panose="020B0500040200020003" pitchFamily="34" charset="-34"/>
                <a:cs typeface="TH SarabunPSK" panose="020B0500040200020003" pitchFamily="34" charset="-34"/>
              </a:rPr>
            </a:br>
            <a:endParaRPr lang="en-US" sz="2600" dirty="0"/>
          </a:p>
        </p:txBody>
      </p:sp>
      <p:sp>
        <p:nvSpPr>
          <p:cNvPr id="9" name="ตัวแทนเนื้อหา 8">
            <a:extLst>
              <a:ext uri="{FF2B5EF4-FFF2-40B4-BE49-F238E27FC236}">
                <a16:creationId xmlns:a16="http://schemas.microsoft.com/office/drawing/2014/main" id="{8B6F7C8D-0A6A-8869-6F51-9CB1EA77113F}"/>
              </a:ext>
            </a:extLst>
          </p:cNvPr>
          <p:cNvSpPr>
            <a:spLocks noGrp="1"/>
          </p:cNvSpPr>
          <p:nvPr>
            <p:ph idx="1"/>
          </p:nvPr>
        </p:nvSpPr>
        <p:spPr>
          <a:xfrm>
            <a:off x="0" y="1825625"/>
            <a:ext cx="5692877" cy="4351338"/>
          </a:xfrm>
        </p:spPr>
        <p:txBody>
          <a:bodyPr>
            <a:normAutofit/>
          </a:bodyPr>
          <a:lstStyle/>
          <a:p>
            <a:r>
              <a:rPr lang="en-US" dirty="0">
                <a:latin typeface="+mj-lt"/>
                <a:cs typeface="TH SarabunPSK" panose="020B0500040200020003" pitchFamily="34" charset="-34"/>
              </a:rPr>
              <a:t>To develop the crucial skills to prevent LOC-I, a pilot may receive  academic or on-aircraft upset prevention and recovery training (UPRT), which should include :: </a:t>
            </a:r>
            <a:r>
              <a:rPr lang="en-US" b="1" dirty="0">
                <a:latin typeface="+mj-lt"/>
                <a:cs typeface="TH SarabunPSK" panose="020B0500040200020003" pitchFamily="34" charset="-34"/>
              </a:rPr>
              <a:t>slow flight, stalls, spins, and unusual attitudes. </a:t>
            </a:r>
          </a:p>
          <a:p>
            <a:endParaRPr lang="en-US" dirty="0"/>
          </a:p>
        </p:txBody>
      </p:sp>
    </p:spTree>
    <p:extLst>
      <p:ext uri="{BB962C8B-B14F-4D97-AF65-F5344CB8AC3E}">
        <p14:creationId xmlns:p14="http://schemas.microsoft.com/office/powerpoint/2010/main" val="932703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ชื่อเรื่อง 6">
            <a:extLst>
              <a:ext uri="{FF2B5EF4-FFF2-40B4-BE49-F238E27FC236}">
                <a16:creationId xmlns:a16="http://schemas.microsoft.com/office/drawing/2014/main" id="{7A4FFB74-8AD0-14A2-9994-3A72B603DD2B}"/>
              </a:ext>
            </a:extLst>
          </p:cNvPr>
          <p:cNvSpPr>
            <a:spLocks noGrp="1"/>
          </p:cNvSpPr>
          <p:nvPr>
            <p:ph type="title"/>
          </p:nvPr>
        </p:nvSpPr>
        <p:spPr/>
        <p:txBody>
          <a:bodyPr/>
          <a:lstStyle/>
          <a:p>
            <a:r>
              <a:rPr lang="en-US" dirty="0"/>
              <a:t>Air work </a:t>
            </a:r>
          </a:p>
        </p:txBody>
      </p:sp>
      <p:sp>
        <p:nvSpPr>
          <p:cNvPr id="8" name="ตัวแทนเนื้อหา 7">
            <a:extLst>
              <a:ext uri="{FF2B5EF4-FFF2-40B4-BE49-F238E27FC236}">
                <a16:creationId xmlns:a16="http://schemas.microsoft.com/office/drawing/2014/main" id="{6126D0E2-1619-6A7D-A01C-E3041EC582DF}"/>
              </a:ext>
            </a:extLst>
          </p:cNvPr>
          <p:cNvSpPr>
            <a:spLocks noGrp="1"/>
          </p:cNvSpPr>
          <p:nvPr>
            <p:ph sz="half" idx="1"/>
          </p:nvPr>
        </p:nvSpPr>
        <p:spPr>
          <a:xfrm>
            <a:off x="838200" y="1825625"/>
            <a:ext cx="5025216" cy="4351338"/>
          </a:xfrm>
        </p:spPr>
        <p:txBody>
          <a:bodyPr>
            <a:normAutofit fontScale="77500" lnSpcReduction="20000"/>
          </a:bodyPr>
          <a:lstStyle/>
          <a:p>
            <a:r>
              <a:rPr lang="en-US" dirty="0"/>
              <a:t>Spiral Dive </a:t>
            </a:r>
          </a:p>
          <a:p>
            <a:r>
              <a:rPr lang="en-US" dirty="0"/>
              <a:t>Slow flight</a:t>
            </a:r>
          </a:p>
          <a:p>
            <a:r>
              <a:rPr lang="en-US" dirty="0"/>
              <a:t>Steep Turn</a:t>
            </a:r>
          </a:p>
          <a:p>
            <a:r>
              <a:rPr lang="en-US" dirty="0"/>
              <a:t>Recovery form Approach to stall</a:t>
            </a:r>
          </a:p>
          <a:p>
            <a:r>
              <a:rPr lang="en-US" dirty="0"/>
              <a:t>Recovery form stall (different Configuration)</a:t>
            </a:r>
          </a:p>
          <a:p>
            <a:r>
              <a:rPr lang="en-US" dirty="0"/>
              <a:t>Recovery form stall (Uncoordinated)</a:t>
            </a:r>
          </a:p>
          <a:p>
            <a:r>
              <a:rPr lang="en-US" dirty="0"/>
              <a:t>Nose-High / High Speed Recovery </a:t>
            </a:r>
          </a:p>
          <a:p>
            <a:r>
              <a:rPr lang="en-US" dirty="0"/>
              <a:t>Nose-High / Low Speed Recovery</a:t>
            </a:r>
          </a:p>
          <a:p>
            <a:r>
              <a:rPr lang="en-US" dirty="0"/>
              <a:t>Nose-Low / High Speed Recovery</a:t>
            </a:r>
          </a:p>
          <a:p>
            <a:r>
              <a:rPr lang="en-US" dirty="0"/>
              <a:t>Nose-Low / Low Speed  Recovery</a:t>
            </a:r>
          </a:p>
          <a:p>
            <a:r>
              <a:rPr lang="en-US" dirty="0"/>
              <a:t>High Bank Angle Recovery </a:t>
            </a:r>
          </a:p>
          <a:p>
            <a:endParaRPr lang="en-US" dirty="0"/>
          </a:p>
        </p:txBody>
      </p:sp>
      <p:sp>
        <p:nvSpPr>
          <p:cNvPr id="9" name="ตัวแทนเนื้อหา 8">
            <a:extLst>
              <a:ext uri="{FF2B5EF4-FFF2-40B4-BE49-F238E27FC236}">
                <a16:creationId xmlns:a16="http://schemas.microsoft.com/office/drawing/2014/main" id="{D0893DBB-BDA1-6B4C-0608-2A7D6114B855}"/>
              </a:ext>
            </a:extLst>
          </p:cNvPr>
          <p:cNvSpPr>
            <a:spLocks noGrp="1"/>
          </p:cNvSpPr>
          <p:nvPr>
            <p:ph sz="half" idx="2"/>
          </p:nvPr>
        </p:nvSpPr>
        <p:spPr/>
        <p:txBody>
          <a:bodyPr>
            <a:normAutofit fontScale="77500" lnSpcReduction="20000"/>
          </a:bodyPr>
          <a:lstStyle/>
          <a:p>
            <a:r>
              <a:rPr lang="en-US" dirty="0"/>
              <a:t>Slow Flight </a:t>
            </a:r>
          </a:p>
          <a:p>
            <a:r>
              <a:rPr lang="en-US" dirty="0"/>
              <a:t>Steep Turn</a:t>
            </a:r>
          </a:p>
          <a:p>
            <a:r>
              <a:rPr lang="en-US" dirty="0"/>
              <a:t>Power On / Off stall Recovery</a:t>
            </a:r>
          </a:p>
          <a:p>
            <a:r>
              <a:rPr lang="en-US" dirty="0"/>
              <a:t>Nose High Recovery</a:t>
            </a:r>
          </a:p>
          <a:p>
            <a:r>
              <a:rPr lang="en-US" dirty="0"/>
              <a:t>Nose Low Recovery </a:t>
            </a:r>
          </a:p>
          <a:p>
            <a:endParaRPr lang="en-US" dirty="0"/>
          </a:p>
        </p:txBody>
      </p:sp>
    </p:spTree>
    <p:extLst>
      <p:ext uri="{BB962C8B-B14F-4D97-AF65-F5344CB8AC3E}">
        <p14:creationId xmlns:p14="http://schemas.microsoft.com/office/powerpoint/2010/main" val="3806652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ชื่อเรื่อง 7">
            <a:extLst>
              <a:ext uri="{FF2B5EF4-FFF2-40B4-BE49-F238E27FC236}">
                <a16:creationId xmlns:a16="http://schemas.microsoft.com/office/drawing/2014/main" id="{22C20B85-66D8-BD5C-FEFE-00E98720AF56}"/>
              </a:ext>
            </a:extLst>
          </p:cNvPr>
          <p:cNvSpPr>
            <a:spLocks noGrp="1"/>
          </p:cNvSpPr>
          <p:nvPr>
            <p:ph type="title"/>
          </p:nvPr>
        </p:nvSpPr>
        <p:spPr>
          <a:xfrm>
            <a:off x="838200" y="596792"/>
            <a:ext cx="10515600" cy="959586"/>
          </a:xfrm>
        </p:spPr>
        <p:txBody>
          <a:bodyPr vert="horz" wrap="none" lIns="91440" tIns="45720" rIns="91440" bIns="45720" rtlCol="0" anchor="t">
            <a:normAutofit fontScale="90000"/>
          </a:bodyPr>
          <a:lstStyle/>
          <a:p>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Slow Flight </a:t>
            </a:r>
            <a:br>
              <a:rPr lang="en-US" sz="31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endParaRPr lang="en-US" sz="31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endParaRPr>
          </a:p>
        </p:txBody>
      </p:sp>
      <p:pic>
        <p:nvPicPr>
          <p:cNvPr id="11" name="ตัวแทนเนื้อหา 10" descr="รูปภาพประกอบด้วย อากาศยาน, เครื่องบิน, ขนส่ง, กลางแจ้ง&#10;&#10;เนื้อหาที่สร้างโดย AI อาจไม่ถูกต้อง">
            <a:extLst>
              <a:ext uri="{FF2B5EF4-FFF2-40B4-BE49-F238E27FC236}">
                <a16:creationId xmlns:a16="http://schemas.microsoft.com/office/drawing/2014/main" id="{9ACC7172-2994-7885-5C76-0437FA039E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6326" y="2076462"/>
            <a:ext cx="10799347" cy="4184746"/>
          </a:xfrm>
          <a:prstGeom prst="rect">
            <a:avLst/>
          </a:prstGeom>
        </p:spPr>
      </p:pic>
    </p:spTree>
    <p:extLst>
      <p:ext uri="{BB962C8B-B14F-4D97-AF65-F5344CB8AC3E}">
        <p14:creationId xmlns:p14="http://schemas.microsoft.com/office/powerpoint/2010/main" val="3712082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8C64694-481D-393F-1DBC-6FE968E0B7FF}"/>
              </a:ext>
            </a:extLst>
          </p:cNvPr>
          <p:cNvSpPr>
            <a:spLocks noGrp="1"/>
          </p:cNvSpPr>
          <p:nvPr>
            <p:ph type="title"/>
          </p:nvPr>
        </p:nvSpPr>
        <p:spPr>
          <a:xfrm>
            <a:off x="200062" y="289753"/>
            <a:ext cx="10515600" cy="1325563"/>
          </a:xfrm>
        </p:spPr>
        <p:txBody>
          <a:bodyPr>
            <a:normAutofit/>
          </a:bodyPr>
          <a:lstStyle/>
          <a:p>
            <a:endParaRPr lang="en-US" dirty="0"/>
          </a:p>
        </p:txBody>
      </p:sp>
      <p:sp>
        <p:nvSpPr>
          <p:cNvPr id="17"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ตัวแทนเนื้อหา 2">
            <a:extLst>
              <a:ext uri="{FF2B5EF4-FFF2-40B4-BE49-F238E27FC236}">
                <a16:creationId xmlns:a16="http://schemas.microsoft.com/office/drawing/2014/main" id="{63A0ED27-93A1-5C08-D24F-2A529C2A1F99}"/>
              </a:ext>
            </a:extLst>
          </p:cNvPr>
          <p:cNvSpPr>
            <a:spLocks noGrp="1"/>
          </p:cNvSpPr>
          <p:nvPr>
            <p:ph idx="1"/>
          </p:nvPr>
        </p:nvSpPr>
        <p:spPr>
          <a:xfrm>
            <a:off x="6580636" y="1948070"/>
            <a:ext cx="5257799" cy="4228893"/>
          </a:xfrm>
        </p:spPr>
        <p:txBody>
          <a:bodyPr>
            <a:normAutofit/>
          </a:bodyPr>
          <a:lstStyle/>
          <a:p>
            <a:r>
              <a:rPr lang="en-US" sz="2600" dirty="0">
                <a:latin typeface="+mj-lt"/>
                <a:cs typeface="TH SarabunPSK" panose="020B0500040200020003" pitchFamily="34" charset="-34"/>
              </a:rPr>
              <a:t>The objective of maneuvering in slow flight is to develop the pilot’s ability to fly at low speeds and high AOAs. Through practice, the pilot becomes familiar with the feel, sound, and visual cues of flight in this regime, where there is a degraded response to control inputs and where it is more difficult to maintain a selected altitude. </a:t>
            </a:r>
            <a:endParaRPr lang="en-US" sz="2600" b="1" dirty="0">
              <a:latin typeface="+mj-lt"/>
              <a:cs typeface="TH SarabunPSK" panose="020B0500040200020003" pitchFamily="34" charset="-34"/>
            </a:endParaRPr>
          </a:p>
          <a:p>
            <a:pPr marL="0" indent="0">
              <a:buNone/>
            </a:pPr>
            <a:endParaRPr lang="en-US" sz="2600" dirty="0"/>
          </a:p>
        </p:txBody>
      </p:sp>
      <p:pic>
        <p:nvPicPr>
          <p:cNvPr id="6" name="รูปภาพ 5">
            <a:extLst>
              <a:ext uri="{FF2B5EF4-FFF2-40B4-BE49-F238E27FC236}">
                <a16:creationId xmlns:a16="http://schemas.microsoft.com/office/drawing/2014/main" id="{ED089F21-CA7C-34B3-DF5C-E954FF08C5CB}"/>
              </a:ext>
            </a:extLst>
          </p:cNvPr>
          <p:cNvPicPr>
            <a:picLocks noChangeAspect="1"/>
          </p:cNvPicPr>
          <p:nvPr/>
        </p:nvPicPr>
        <p:blipFill>
          <a:blip r:embed="rId3"/>
          <a:stretch>
            <a:fillRect/>
          </a:stretch>
        </p:blipFill>
        <p:spPr>
          <a:xfrm>
            <a:off x="200062" y="1948070"/>
            <a:ext cx="6380574" cy="3896139"/>
          </a:xfrm>
          <a:prstGeom prst="rect">
            <a:avLst/>
          </a:prstGeom>
        </p:spPr>
      </p:pic>
    </p:spTree>
    <p:extLst>
      <p:ext uri="{BB962C8B-B14F-4D97-AF65-F5344CB8AC3E}">
        <p14:creationId xmlns:p14="http://schemas.microsoft.com/office/powerpoint/2010/main" val="2832777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23E0D3F-A826-8635-D154-5F8A7AD6DFB6}"/>
              </a:ext>
            </a:extLst>
          </p:cNvPr>
          <p:cNvSpPr>
            <a:spLocks noGrp="1"/>
          </p:cNvSpPr>
          <p:nvPr>
            <p:ph type="title"/>
          </p:nvPr>
        </p:nvSpPr>
        <p:spPr/>
        <p:txBody>
          <a:bodyPr/>
          <a:lstStyle/>
          <a:p>
            <a:r>
              <a:rPr lang="en-US" b="1" dirty="0">
                <a:cs typeface="TH SarabunPSK" panose="020B0500040200020003" pitchFamily="34" charset="-34"/>
              </a:rPr>
              <a:t>Slow Flight </a:t>
            </a:r>
            <a:endParaRPr lang="en-US" dirty="0"/>
          </a:p>
        </p:txBody>
      </p:sp>
      <p:sp>
        <p:nvSpPr>
          <p:cNvPr id="3" name="ตัวแทนเนื้อหา 2">
            <a:extLst>
              <a:ext uri="{FF2B5EF4-FFF2-40B4-BE49-F238E27FC236}">
                <a16:creationId xmlns:a16="http://schemas.microsoft.com/office/drawing/2014/main" id="{FC4BE30C-F6D7-4A19-0AD0-CD39B5E4CF38}"/>
              </a:ext>
            </a:extLst>
          </p:cNvPr>
          <p:cNvSpPr>
            <a:spLocks noGrp="1"/>
          </p:cNvSpPr>
          <p:nvPr>
            <p:ph idx="1"/>
          </p:nvPr>
        </p:nvSpPr>
        <p:spPr>
          <a:xfrm>
            <a:off x="968829" y="1690688"/>
            <a:ext cx="10384971" cy="4486275"/>
          </a:xfrm>
        </p:spPr>
        <p:txBody>
          <a:bodyPr/>
          <a:lstStyle/>
          <a:p>
            <a:pPr algn="thaiDist"/>
            <a:r>
              <a:rPr lang="en-US" dirty="0">
                <a:latin typeface="+mj-lt"/>
                <a:cs typeface="TH SarabunPSK" panose="020B0500040200020003" pitchFamily="34" charset="-34"/>
              </a:rPr>
              <a:t>For pilot training and testing purposes, slow flight includes two main elements: </a:t>
            </a:r>
          </a:p>
          <a:p>
            <a:pPr algn="thaiDist"/>
            <a:r>
              <a:rPr lang="en-US" dirty="0">
                <a:latin typeface="+mj-lt"/>
                <a:cs typeface="TH SarabunPSK" panose="020B0500040200020003" pitchFamily="34" charset="-34"/>
              </a:rPr>
              <a:t>Slowing to, maneuvering at, and recovering from an airspeed at which the airplane is still capable of maintaining controlled flight without activating the stall warning—5 to 10 knots above the 1G stall speed is a good target. </a:t>
            </a:r>
          </a:p>
          <a:p>
            <a:pPr algn="thaiDist"/>
            <a:r>
              <a:rPr lang="en-US" dirty="0">
                <a:latin typeface="+mj-lt"/>
                <a:cs typeface="TH SarabunPSK" panose="020B0500040200020003" pitchFamily="34" charset="-34"/>
              </a:rPr>
              <a:t>Performing slow flight in configurations appropriate to takeoffs, climbs, descents, approaches to landing, and go-arounds. </a:t>
            </a:r>
            <a:endParaRPr lang="en-US" b="1" dirty="0">
              <a:latin typeface="+mj-lt"/>
              <a:cs typeface="TH SarabunPSK" panose="020B0500040200020003" pitchFamily="34" charset="-34"/>
            </a:endParaRPr>
          </a:p>
          <a:p>
            <a:pPr marL="0" indent="0">
              <a:buNone/>
            </a:pPr>
            <a:endParaRPr lang="en-US" dirty="0"/>
          </a:p>
        </p:txBody>
      </p:sp>
    </p:spTree>
    <p:extLst>
      <p:ext uri="{BB962C8B-B14F-4D97-AF65-F5344CB8AC3E}">
        <p14:creationId xmlns:p14="http://schemas.microsoft.com/office/powerpoint/2010/main" val="523408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7A98D-689F-5244-6384-066673D728E7}"/>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884A1095-BD43-0183-55F6-92EA4CB1B663}"/>
              </a:ext>
            </a:extLst>
          </p:cNvPr>
          <p:cNvSpPr>
            <a:spLocks noGrp="1"/>
          </p:cNvSpPr>
          <p:nvPr>
            <p:ph type="title"/>
          </p:nvPr>
        </p:nvSpPr>
        <p:spPr/>
        <p:txBody>
          <a:bodyPr/>
          <a:lstStyle/>
          <a:p>
            <a:r>
              <a:rPr lang="en-US" b="1" dirty="0">
                <a:cs typeface="TH SarabunPSK" panose="020B0500040200020003" pitchFamily="34" charset="-34"/>
              </a:rPr>
              <a:t>Slow Flight </a:t>
            </a:r>
            <a:endParaRPr lang="en-US" dirty="0"/>
          </a:p>
        </p:txBody>
      </p:sp>
      <p:sp>
        <p:nvSpPr>
          <p:cNvPr id="3" name="ตัวแทนเนื้อหา 2">
            <a:extLst>
              <a:ext uri="{FF2B5EF4-FFF2-40B4-BE49-F238E27FC236}">
                <a16:creationId xmlns:a16="http://schemas.microsoft.com/office/drawing/2014/main" id="{06E9A38C-BFD9-C881-F190-0CB311DF2F19}"/>
              </a:ext>
            </a:extLst>
          </p:cNvPr>
          <p:cNvSpPr>
            <a:spLocks noGrp="1"/>
          </p:cNvSpPr>
          <p:nvPr>
            <p:ph idx="1"/>
          </p:nvPr>
        </p:nvSpPr>
        <p:spPr>
          <a:xfrm>
            <a:off x="957942" y="2280115"/>
            <a:ext cx="10929257" cy="4486275"/>
          </a:xfrm>
        </p:spPr>
        <p:txBody>
          <a:bodyPr>
            <a:normAutofit fontScale="92500"/>
          </a:bodyPr>
          <a:lstStyle/>
          <a:p>
            <a:pPr marL="457200" lvl="0" indent="-457200" algn="thaiDist">
              <a:lnSpc>
                <a:spcPct val="100000"/>
              </a:lnSpc>
              <a:spcBef>
                <a:spcPts val="0"/>
              </a:spcBef>
              <a:defRPr/>
            </a:pPr>
            <a:r>
              <a:rPr lang="en-US" dirty="0">
                <a:solidFill>
                  <a:prstClr val="white"/>
                </a:solidFill>
                <a:latin typeface="+mj-lt"/>
                <a:cs typeface="TH SarabunPSK" panose="020B0500040200020003" pitchFamily="34" charset="-34"/>
              </a:rPr>
              <a:t>Slowing the airplane smoothly and promptly from cruising to approach speeds without changes in altitude or heading, while increasing the angle of attack and setting the required power and trim. </a:t>
            </a:r>
          </a:p>
          <a:p>
            <a:pPr marL="457200" lvl="0" indent="-457200" algn="thaiDist">
              <a:lnSpc>
                <a:spcPct val="100000"/>
              </a:lnSpc>
              <a:spcBef>
                <a:spcPts val="0"/>
              </a:spcBef>
              <a:defRPr/>
            </a:pPr>
            <a:r>
              <a:rPr lang="en-US" dirty="0">
                <a:solidFill>
                  <a:prstClr val="white"/>
                </a:solidFill>
                <a:latin typeface="+mj-lt"/>
                <a:cs typeface="TH SarabunPSK" panose="020B0500040200020003" pitchFamily="34" charset="-34"/>
              </a:rPr>
              <a:t>Configuration changes, such as extending the landing gear and adding flaps, while maintaining heading and altitude. </a:t>
            </a:r>
          </a:p>
          <a:p>
            <a:pPr marL="457200" lvl="0" indent="-457200" algn="thaiDist">
              <a:lnSpc>
                <a:spcPct val="100000"/>
              </a:lnSpc>
              <a:spcBef>
                <a:spcPts val="0"/>
              </a:spcBef>
              <a:defRPr/>
            </a:pPr>
            <a:r>
              <a:rPr lang="en-US" dirty="0">
                <a:solidFill>
                  <a:prstClr val="white"/>
                </a:solidFill>
                <a:latin typeface="+mj-lt"/>
                <a:cs typeface="TH SarabunPSK" panose="020B0500040200020003" pitchFamily="34" charset="-34"/>
              </a:rPr>
              <a:t>Turning while maintaining altitude. </a:t>
            </a:r>
          </a:p>
          <a:p>
            <a:pPr marL="457200" lvl="0" indent="-457200" algn="thaiDist">
              <a:lnSpc>
                <a:spcPct val="100000"/>
              </a:lnSpc>
              <a:spcBef>
                <a:spcPts val="0"/>
              </a:spcBef>
              <a:defRPr/>
            </a:pPr>
            <a:r>
              <a:rPr lang="en-US" dirty="0">
                <a:solidFill>
                  <a:prstClr val="white"/>
                </a:solidFill>
                <a:latin typeface="+mj-lt"/>
                <a:cs typeface="TH SarabunPSK" panose="020B0500040200020003" pitchFamily="34" charset="-34"/>
              </a:rPr>
              <a:t>Straight-ahead climbs and climbing medium-banked (approximately 20 degrees) turns, and straight-ahead power-off gliding descents and descending turns, which represent the takeoff and landing phases of flight.</a:t>
            </a:r>
            <a:r>
              <a:rPr lang="en-US" sz="4400" dirty="0">
                <a:solidFill>
                  <a:prstClr val="white"/>
                </a:solidFill>
                <a:latin typeface="+mj-lt"/>
                <a:cs typeface="TH SarabunPSK" panose="020B0500040200020003" pitchFamily="34" charset="-34"/>
              </a:rPr>
              <a:t> </a:t>
            </a:r>
            <a:endParaRPr lang="en-US" sz="4400" b="1" dirty="0">
              <a:solidFill>
                <a:prstClr val="white"/>
              </a:solidFill>
              <a:latin typeface="+mj-lt"/>
              <a:cs typeface="TH SarabunPSK" panose="020B0500040200020003" pitchFamily="34" charset="-34"/>
            </a:endParaRPr>
          </a:p>
        </p:txBody>
      </p:sp>
      <p:sp>
        <p:nvSpPr>
          <p:cNvPr id="4" name="กล่องข้อความ 3">
            <a:extLst>
              <a:ext uri="{FF2B5EF4-FFF2-40B4-BE49-F238E27FC236}">
                <a16:creationId xmlns:a16="http://schemas.microsoft.com/office/drawing/2014/main" id="{238FF3E7-DCC4-F503-BB22-FEAE144A238D}"/>
              </a:ext>
            </a:extLst>
          </p:cNvPr>
          <p:cNvSpPr txBox="1"/>
          <p:nvPr/>
        </p:nvSpPr>
        <p:spPr>
          <a:xfrm>
            <a:off x="1111502" y="1472974"/>
            <a:ext cx="5311069" cy="861774"/>
          </a:xfrm>
          <a:prstGeom prst="rect">
            <a:avLst/>
          </a:prstGeom>
          <a:noFill/>
        </p:spPr>
        <p:txBody>
          <a:bodyPr wrap="none" rtlCol="0">
            <a:spAutoFit/>
          </a:bodyPr>
          <a:lstStyle/>
          <a:p>
            <a:r>
              <a:rPr lang="en-US" sz="3200" b="1" dirty="0">
                <a:solidFill>
                  <a:prstClr val="white"/>
                </a:solidFill>
                <a:cs typeface="TH SarabunPSK" panose="020B0500040200020003" pitchFamily="34" charset="-34"/>
              </a:rPr>
              <a:t>Slow flight training includes</a:t>
            </a:r>
            <a:r>
              <a:rPr lang="en-US" sz="3200" dirty="0">
                <a:solidFill>
                  <a:prstClr val="white"/>
                </a:solidFill>
                <a:cs typeface="TH SarabunPSK" panose="020B0500040200020003" pitchFamily="34" charset="-34"/>
              </a:rPr>
              <a:t>: </a:t>
            </a:r>
          </a:p>
          <a:p>
            <a:endParaRPr lang="en-US" dirty="0"/>
          </a:p>
        </p:txBody>
      </p:sp>
    </p:spTree>
    <p:extLst>
      <p:ext uri="{BB962C8B-B14F-4D97-AF65-F5344CB8AC3E}">
        <p14:creationId xmlns:p14="http://schemas.microsoft.com/office/powerpoint/2010/main" val="244264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57FDEB-9B48-1FF5-B7C9-0AA637092C1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879E867-2751-2AFE-C4E1-C3C21A25F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1" name="Rectangle 10">
            <a:extLst>
              <a:ext uri="{FF2B5EF4-FFF2-40B4-BE49-F238E27FC236}">
                <a16:creationId xmlns:a16="http://schemas.microsoft.com/office/drawing/2014/main" id="{64F312F7-4E66-F234-69F1-891499E35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A8CB9198-6F31-38EC-6310-59FD514D62FA}"/>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Timeline </a:t>
            </a:r>
          </a:p>
        </p:txBody>
      </p:sp>
      <p:graphicFrame>
        <p:nvGraphicFramePr>
          <p:cNvPr id="5" name="ตัวแทนเนื้อหา 2">
            <a:extLst>
              <a:ext uri="{FF2B5EF4-FFF2-40B4-BE49-F238E27FC236}">
                <a16:creationId xmlns:a16="http://schemas.microsoft.com/office/drawing/2014/main" id="{1983496E-F41F-6A29-86B0-DA53A7965098}"/>
              </a:ext>
            </a:extLst>
          </p:cNvPr>
          <p:cNvGraphicFramePr>
            <a:graphicFrameLocks noGrp="1"/>
          </p:cNvGraphicFramePr>
          <p:nvPr>
            <p:ph idx="1"/>
            <p:extLst>
              <p:ext uri="{D42A27DB-BD31-4B8C-83A1-F6EECF244321}">
                <p14:modId xmlns:p14="http://schemas.microsoft.com/office/powerpoint/2010/main" val="2142877832"/>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812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D7572-CAA5-54B9-D66A-A3B5E5385D0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AF78D62A-0FE6-334E-CA02-1684E19CD43F}"/>
              </a:ext>
            </a:extLst>
          </p:cNvPr>
          <p:cNvSpPr>
            <a:spLocks noGrp="1"/>
          </p:cNvSpPr>
          <p:nvPr>
            <p:ph type="title"/>
          </p:nvPr>
        </p:nvSpPr>
        <p:spPr/>
        <p:txBody>
          <a:bodyPr/>
          <a:lstStyle/>
          <a:p>
            <a:r>
              <a:rPr lang="en-US" b="1" dirty="0">
                <a:cs typeface="TH SarabunPSK" panose="020B0500040200020003" pitchFamily="34" charset="-34"/>
              </a:rPr>
              <a:t>Slow Flight </a:t>
            </a:r>
            <a:endParaRPr lang="en-US" dirty="0"/>
          </a:p>
        </p:txBody>
      </p:sp>
      <p:sp>
        <p:nvSpPr>
          <p:cNvPr id="3" name="ตัวแทนเนื้อหา 2">
            <a:extLst>
              <a:ext uri="{FF2B5EF4-FFF2-40B4-BE49-F238E27FC236}">
                <a16:creationId xmlns:a16="http://schemas.microsoft.com/office/drawing/2014/main" id="{BDBB58C3-7F37-676D-B7D7-639ADA98376D}"/>
              </a:ext>
            </a:extLst>
          </p:cNvPr>
          <p:cNvSpPr>
            <a:spLocks noGrp="1"/>
          </p:cNvSpPr>
          <p:nvPr>
            <p:ph idx="1"/>
          </p:nvPr>
        </p:nvSpPr>
        <p:spPr>
          <a:xfrm>
            <a:off x="957942" y="2280115"/>
            <a:ext cx="10929257" cy="4486275"/>
          </a:xfrm>
        </p:spPr>
        <p:txBody>
          <a:bodyPr>
            <a:normAutofit/>
          </a:bodyPr>
          <a:lstStyle/>
          <a:p>
            <a:pPr marL="457200" indent="-457200" algn="thaiDist"/>
            <a:r>
              <a:rPr lang="en-US" dirty="0">
                <a:latin typeface="+mj-lt"/>
                <a:cs typeface="TH SarabunPSK" panose="020B0500040200020003" pitchFamily="34" charset="-34"/>
              </a:rPr>
              <a:t>To exit the slow flight maneuver, add power. As airspeed and lift increase, apply forward control pressure to reduce the AOA and maintain altitude. Maintain coordinated flight, level the wings as necessary, and return to the desired flightpath. As airspeed increases, clean up the airplane by retracting flaps and landing gear, if they were extended, and adjust trim as needed. A pilot should anticipate the changes to the AOA as the landing gear and flaps are retracted to avoid a stall. </a:t>
            </a:r>
            <a:endParaRPr lang="en-US" sz="4400" b="1" dirty="0">
              <a:latin typeface="+mj-lt"/>
              <a:cs typeface="TH SarabunPSK" panose="020B0500040200020003" pitchFamily="34" charset="-34"/>
            </a:endParaRPr>
          </a:p>
        </p:txBody>
      </p:sp>
      <p:sp>
        <p:nvSpPr>
          <p:cNvPr id="4" name="กล่องข้อความ 3">
            <a:extLst>
              <a:ext uri="{FF2B5EF4-FFF2-40B4-BE49-F238E27FC236}">
                <a16:creationId xmlns:a16="http://schemas.microsoft.com/office/drawing/2014/main" id="{D386CDC4-21B3-AB0F-6D6D-139312107EDE}"/>
              </a:ext>
            </a:extLst>
          </p:cNvPr>
          <p:cNvSpPr txBox="1"/>
          <p:nvPr/>
        </p:nvSpPr>
        <p:spPr>
          <a:xfrm>
            <a:off x="1111502" y="1472974"/>
            <a:ext cx="5311069" cy="861774"/>
          </a:xfrm>
          <a:prstGeom prst="rect">
            <a:avLst/>
          </a:prstGeom>
          <a:noFill/>
        </p:spPr>
        <p:txBody>
          <a:bodyPr wrap="none" rtlCol="0">
            <a:spAutoFit/>
          </a:bodyPr>
          <a:lstStyle/>
          <a:p>
            <a:r>
              <a:rPr lang="en-US" sz="3200" b="1" dirty="0">
                <a:solidFill>
                  <a:prstClr val="white"/>
                </a:solidFill>
                <a:cs typeface="TH SarabunPSK" panose="020B0500040200020003" pitchFamily="34" charset="-34"/>
              </a:rPr>
              <a:t>Slow flight training includes</a:t>
            </a:r>
            <a:r>
              <a:rPr lang="en-US" sz="3200" dirty="0">
                <a:solidFill>
                  <a:prstClr val="white"/>
                </a:solidFill>
                <a:cs typeface="TH SarabunPSK" panose="020B0500040200020003" pitchFamily="34" charset="-34"/>
              </a:rPr>
              <a:t>: </a:t>
            </a:r>
          </a:p>
          <a:p>
            <a:endParaRPr lang="en-US" dirty="0"/>
          </a:p>
        </p:txBody>
      </p:sp>
    </p:spTree>
    <p:extLst>
      <p:ext uri="{BB962C8B-B14F-4D97-AF65-F5344CB8AC3E}">
        <p14:creationId xmlns:p14="http://schemas.microsoft.com/office/powerpoint/2010/main" val="1499831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A68FE-9387-0AFA-1251-F4528DA58C52}"/>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D8759E8-EBC6-14A7-6137-CDF3CF788F4B}"/>
              </a:ext>
            </a:extLst>
          </p:cNvPr>
          <p:cNvSpPr>
            <a:spLocks noGrp="1"/>
          </p:cNvSpPr>
          <p:nvPr>
            <p:ph type="title"/>
          </p:nvPr>
        </p:nvSpPr>
        <p:spPr/>
        <p:txBody>
          <a:bodyPr/>
          <a:lstStyle/>
          <a:p>
            <a:r>
              <a:rPr lang="en-US" b="1" dirty="0">
                <a:cs typeface="TH SarabunPSK" panose="020B0500040200020003" pitchFamily="34" charset="-34"/>
              </a:rPr>
              <a:t>Slow Flight </a:t>
            </a:r>
            <a:endParaRPr lang="en-US" dirty="0"/>
          </a:p>
        </p:txBody>
      </p:sp>
      <p:sp>
        <p:nvSpPr>
          <p:cNvPr id="3" name="ตัวแทนเนื้อหา 2">
            <a:extLst>
              <a:ext uri="{FF2B5EF4-FFF2-40B4-BE49-F238E27FC236}">
                <a16:creationId xmlns:a16="http://schemas.microsoft.com/office/drawing/2014/main" id="{EC3E5330-E506-C3BF-CF27-EE11EDE515CC}"/>
              </a:ext>
            </a:extLst>
          </p:cNvPr>
          <p:cNvSpPr>
            <a:spLocks noGrp="1"/>
          </p:cNvSpPr>
          <p:nvPr>
            <p:ph idx="1"/>
          </p:nvPr>
        </p:nvSpPr>
        <p:spPr>
          <a:xfrm>
            <a:off x="957942" y="2105943"/>
            <a:ext cx="10929257" cy="4486275"/>
          </a:xfrm>
        </p:spPr>
        <p:txBody>
          <a:bodyPr>
            <a:normAutofit fontScale="85000" lnSpcReduction="10000"/>
          </a:bodyPr>
          <a:lstStyle/>
          <a:p>
            <a:pPr marL="514350" indent="-514350" algn="thaiDist">
              <a:buAutoNum type="arabicPeriod"/>
            </a:pPr>
            <a:r>
              <a:rPr lang="en-US" dirty="0">
                <a:latin typeface="+mj-lt"/>
                <a:cs typeface="TH SarabunPSK" panose="020B0500040200020003" pitchFamily="34" charset="-34"/>
              </a:rPr>
              <a:t>Failure to adequately clear the area </a:t>
            </a:r>
          </a:p>
          <a:p>
            <a:pPr marL="514350" indent="-514350" algn="thaiDist">
              <a:buAutoNum type="arabicPeriod"/>
            </a:pPr>
            <a:r>
              <a:rPr lang="en-US" dirty="0">
                <a:latin typeface="+mj-lt"/>
                <a:cs typeface="TH SarabunPSK" panose="020B0500040200020003" pitchFamily="34" charset="-34"/>
              </a:rPr>
              <a:t>Inadequate back-elevator pressure as power is reduced, resulting in altitude loss </a:t>
            </a:r>
          </a:p>
          <a:p>
            <a:pPr marL="514350" indent="-514350" algn="thaiDist">
              <a:buAutoNum type="arabicPeriod"/>
            </a:pPr>
            <a:r>
              <a:rPr lang="en-US" dirty="0">
                <a:latin typeface="+mj-lt"/>
                <a:cs typeface="TH SarabunPSK" panose="020B0500040200020003" pitchFamily="34" charset="-34"/>
              </a:rPr>
              <a:t>Excessive back-elevator pressure as power is reduced, resulting in a climb followed by rapid reduction in airspeed </a:t>
            </a:r>
          </a:p>
          <a:p>
            <a:pPr marL="514350" indent="-514350" algn="thaiDist">
              <a:buAutoNum type="arabicPeriod"/>
            </a:pPr>
            <a:r>
              <a:rPr lang="en-US" dirty="0">
                <a:latin typeface="+mj-lt"/>
                <a:cs typeface="TH SarabunPSK" panose="020B0500040200020003" pitchFamily="34" charset="-34"/>
              </a:rPr>
              <a:t>Insufficient right rudder to compensate for left yaw. </a:t>
            </a:r>
          </a:p>
          <a:p>
            <a:pPr marL="514350" indent="-514350" algn="thaiDist">
              <a:buAutoNum type="arabicPeriod"/>
            </a:pPr>
            <a:r>
              <a:rPr lang="en-US" dirty="0">
                <a:latin typeface="+mj-lt"/>
                <a:cs typeface="TH SarabunPSK" panose="020B0500040200020003" pitchFamily="34" charset="-34"/>
              </a:rPr>
              <a:t>Fixation on the flight instruments</a:t>
            </a:r>
          </a:p>
          <a:p>
            <a:pPr marL="514350" indent="-514350" algn="thaiDist">
              <a:buAutoNum type="arabicPeriod"/>
            </a:pPr>
            <a:r>
              <a:rPr lang="en-US" dirty="0">
                <a:latin typeface="+mj-lt"/>
                <a:cs typeface="TH SarabunPSK" panose="020B0500040200020003" pitchFamily="34" charset="-34"/>
              </a:rPr>
              <a:t>Failure to anticipate changes in AOA as flaps are extended or retracted </a:t>
            </a:r>
          </a:p>
          <a:p>
            <a:pPr marL="514350" indent="-514350" algn="thaiDist">
              <a:buAutoNum type="arabicPeriod"/>
            </a:pPr>
            <a:r>
              <a:rPr lang="en-US" dirty="0">
                <a:latin typeface="+mj-lt"/>
                <a:cs typeface="TH SarabunPSK" panose="020B0500040200020003" pitchFamily="34" charset="-34"/>
              </a:rPr>
              <a:t>Inadequate power management </a:t>
            </a:r>
          </a:p>
          <a:p>
            <a:pPr marL="514350" indent="-514350" algn="thaiDist">
              <a:buAutoNum type="arabicPeriod"/>
            </a:pPr>
            <a:r>
              <a:rPr lang="en-US" dirty="0">
                <a:latin typeface="+mj-lt"/>
                <a:cs typeface="TH SarabunPSK" panose="020B0500040200020003" pitchFamily="34" charset="-34"/>
              </a:rPr>
              <a:t>Inability to adequately divide attention between airplane control and orientation </a:t>
            </a:r>
          </a:p>
          <a:p>
            <a:pPr marL="514350" indent="-514350" algn="thaiDist">
              <a:buAutoNum type="arabicPeriod"/>
            </a:pPr>
            <a:r>
              <a:rPr lang="en-US" dirty="0">
                <a:latin typeface="+mj-lt"/>
                <a:cs typeface="TH SarabunPSK" panose="020B0500040200020003" pitchFamily="34" charset="-34"/>
              </a:rPr>
              <a:t>Failure to properly trim the airplane </a:t>
            </a:r>
          </a:p>
          <a:p>
            <a:pPr marL="514350" indent="-514350" algn="thaiDist">
              <a:buAutoNum type="arabicPeriod"/>
            </a:pPr>
            <a:r>
              <a:rPr lang="en-US" dirty="0">
                <a:latin typeface="+mj-lt"/>
                <a:cs typeface="TH SarabunPSK" panose="020B0500040200020003" pitchFamily="34" charset="-34"/>
              </a:rPr>
              <a:t>Failure to respond to a stall warning </a:t>
            </a:r>
            <a:endParaRPr lang="en-US" b="1" dirty="0">
              <a:latin typeface="+mj-lt"/>
              <a:cs typeface="TH SarabunPSK" panose="020B0500040200020003" pitchFamily="34" charset="-34"/>
            </a:endParaRPr>
          </a:p>
          <a:p>
            <a:pPr marL="514350" indent="-514350" algn="thaiDist">
              <a:buAutoNum type="arabicPeriod"/>
            </a:pPr>
            <a:endParaRPr lang="en-US" b="1" dirty="0">
              <a:latin typeface="+mj-lt"/>
              <a:cs typeface="TH SarabunPSK" panose="020B0500040200020003" pitchFamily="34" charset="-34"/>
            </a:endParaRPr>
          </a:p>
        </p:txBody>
      </p:sp>
      <p:sp>
        <p:nvSpPr>
          <p:cNvPr id="4" name="กล่องข้อความ 3">
            <a:extLst>
              <a:ext uri="{FF2B5EF4-FFF2-40B4-BE49-F238E27FC236}">
                <a16:creationId xmlns:a16="http://schemas.microsoft.com/office/drawing/2014/main" id="{2BFC6522-6762-7992-1E0C-9616E165C901}"/>
              </a:ext>
            </a:extLst>
          </p:cNvPr>
          <p:cNvSpPr txBox="1"/>
          <p:nvPr/>
        </p:nvSpPr>
        <p:spPr>
          <a:xfrm>
            <a:off x="957942" y="1398300"/>
            <a:ext cx="3044423" cy="584775"/>
          </a:xfrm>
          <a:prstGeom prst="rect">
            <a:avLst/>
          </a:prstGeom>
          <a:noFill/>
        </p:spPr>
        <p:txBody>
          <a:bodyPr wrap="none" rtlCol="0">
            <a:spAutoFit/>
          </a:bodyPr>
          <a:lstStyle/>
          <a:p>
            <a:pPr algn="thaiDist"/>
            <a:r>
              <a:rPr lang="en-US" sz="3200" b="1" dirty="0">
                <a:latin typeface="+mj-lt"/>
                <a:cs typeface="TH SarabunPSK" panose="020B0500040200020003" pitchFamily="34" charset="-34"/>
              </a:rPr>
              <a:t>Common Errors </a:t>
            </a:r>
          </a:p>
        </p:txBody>
      </p:sp>
    </p:spTree>
    <p:extLst>
      <p:ext uri="{BB962C8B-B14F-4D97-AF65-F5344CB8AC3E}">
        <p14:creationId xmlns:p14="http://schemas.microsoft.com/office/powerpoint/2010/main" val="466375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6A14DF0-8273-3CCF-7BF1-2DF7D2B5331D}"/>
            </a:ext>
          </a:extLst>
        </p:cNvPr>
        <p:cNvGrpSpPr/>
        <p:nvPr/>
      </p:nvGrpSpPr>
      <p:grpSpPr>
        <a:xfrm>
          <a:off x="0" y="0"/>
          <a:ext cx="0" cy="0"/>
          <a:chOff x="0" y="0"/>
          <a:chExt cx="0" cy="0"/>
        </a:xfrm>
      </p:grpSpPr>
      <p:sp>
        <p:nvSpPr>
          <p:cNvPr id="8" name="ชื่อเรื่อง 7">
            <a:extLst>
              <a:ext uri="{FF2B5EF4-FFF2-40B4-BE49-F238E27FC236}">
                <a16:creationId xmlns:a16="http://schemas.microsoft.com/office/drawing/2014/main" id="{00D3DA04-110A-59F3-B137-ABD94D9687A4}"/>
              </a:ext>
            </a:extLst>
          </p:cNvPr>
          <p:cNvSpPr>
            <a:spLocks noGrp="1"/>
          </p:cNvSpPr>
          <p:nvPr>
            <p:ph type="title"/>
          </p:nvPr>
        </p:nvSpPr>
        <p:spPr>
          <a:xfrm>
            <a:off x="838200" y="596792"/>
            <a:ext cx="10515600" cy="959586"/>
          </a:xfrm>
        </p:spPr>
        <p:txBody>
          <a:bodyPr vert="horz" wrap="none" lIns="91440" tIns="45720" rIns="91440" bIns="45720" rtlCol="0" anchor="t">
            <a:normAutofit fontScale="90000"/>
          </a:bodyPr>
          <a:lstStyle/>
          <a:p>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Stall </a:t>
            </a:r>
            <a:br>
              <a:rPr lang="en-US" sz="31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endParaRPr lang="en-US" sz="31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endParaRPr>
          </a:p>
        </p:txBody>
      </p:sp>
      <p:pic>
        <p:nvPicPr>
          <p:cNvPr id="10" name="ตัวแทนเนื้อหา 9" descr="รูปภาพประกอบด้วย ข้อความ, ท้องฟ้า, ภาพหน้าจอ, กลางแจ้ง&#10;&#10;เนื้อหาที่สร้างโดย AI อาจไม่ถูกต้อง">
            <a:extLst>
              <a:ext uri="{FF2B5EF4-FFF2-40B4-BE49-F238E27FC236}">
                <a16:creationId xmlns:a16="http://schemas.microsoft.com/office/drawing/2014/main" id="{9B1E4B21-FCD1-F335-4526-02361D00B0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629" y="1828800"/>
            <a:ext cx="11332028" cy="4072665"/>
          </a:xfrm>
        </p:spPr>
      </p:pic>
    </p:spTree>
    <p:extLst>
      <p:ext uri="{BB962C8B-B14F-4D97-AF65-F5344CB8AC3E}">
        <p14:creationId xmlns:p14="http://schemas.microsoft.com/office/powerpoint/2010/main" val="26492252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98DE0-9E70-7FC4-03E7-AAEEA73B79A9}"/>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898EEE97-D598-BAD2-E3E0-A374F7949D7D}"/>
              </a:ext>
            </a:extLst>
          </p:cNvPr>
          <p:cNvSpPr>
            <a:spLocks noGrp="1"/>
          </p:cNvSpPr>
          <p:nvPr>
            <p:ph type="title"/>
          </p:nvPr>
        </p:nvSpPr>
        <p:spPr/>
        <p:txBody>
          <a:bodyPr/>
          <a:lstStyle/>
          <a:p>
            <a:r>
              <a:rPr lang="en-US" dirty="0"/>
              <a:t>STALL</a:t>
            </a:r>
          </a:p>
        </p:txBody>
      </p:sp>
      <p:pic>
        <p:nvPicPr>
          <p:cNvPr id="5" name="ตัวแทนเนื้อหา 4">
            <a:extLst>
              <a:ext uri="{FF2B5EF4-FFF2-40B4-BE49-F238E27FC236}">
                <a16:creationId xmlns:a16="http://schemas.microsoft.com/office/drawing/2014/main" id="{72070365-4CCC-4D98-A616-C0672A71C3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877" y="2409935"/>
            <a:ext cx="6264143" cy="2818571"/>
          </a:xfrm>
          <a:prstGeom prst="rect">
            <a:avLst/>
          </a:prstGeom>
        </p:spPr>
      </p:pic>
      <p:sp>
        <p:nvSpPr>
          <p:cNvPr id="4" name="กล่องข้อความ 3">
            <a:extLst>
              <a:ext uri="{FF2B5EF4-FFF2-40B4-BE49-F238E27FC236}">
                <a16:creationId xmlns:a16="http://schemas.microsoft.com/office/drawing/2014/main" id="{839486C4-41EE-F73E-CB6C-BF2B883F3693}"/>
              </a:ext>
            </a:extLst>
          </p:cNvPr>
          <p:cNvSpPr txBox="1"/>
          <p:nvPr/>
        </p:nvSpPr>
        <p:spPr>
          <a:xfrm>
            <a:off x="6749144" y="1821406"/>
            <a:ext cx="5235979" cy="4431983"/>
          </a:xfrm>
          <a:prstGeom prst="rect">
            <a:avLst/>
          </a:prstGeom>
          <a:noFill/>
        </p:spPr>
        <p:txBody>
          <a:bodyPr wrap="square" rtlCol="0">
            <a:spAutoFit/>
          </a:bodyPr>
          <a:lstStyle/>
          <a:p>
            <a:r>
              <a:rPr lang="en-US" sz="2400" dirty="0">
                <a:latin typeface="+mj-lt"/>
                <a:cs typeface="TH SarabunPSK" panose="020B0500040200020003" pitchFamily="34" charset="-34"/>
              </a:rPr>
              <a:t>A stall is an aerodynamic condition which occurs when smooth airflow over the airplane’s wings is disrupted, resulting in loss of lift. </a:t>
            </a:r>
          </a:p>
          <a:p>
            <a:r>
              <a:rPr lang="en-US" sz="2400" dirty="0">
                <a:latin typeface="+mj-lt"/>
                <a:cs typeface="TH SarabunPSK" panose="020B0500040200020003" pitchFamily="34" charset="-34"/>
              </a:rPr>
              <a:t>Specifically, </a:t>
            </a:r>
            <a:r>
              <a:rPr lang="en-US" sz="2400" u="sng" dirty="0">
                <a:latin typeface="+mj-lt"/>
                <a:cs typeface="TH SarabunPSK" panose="020B0500040200020003" pitchFamily="34" charset="-34"/>
              </a:rPr>
              <a:t>a stall occurs when the AOA—the angle between the chord line of the wing and the relative wind—exceeds the wing’s critical AOA. </a:t>
            </a:r>
          </a:p>
          <a:p>
            <a:r>
              <a:rPr lang="en-US" sz="2400" u="sng" dirty="0">
                <a:latin typeface="+mj-lt"/>
                <a:cs typeface="TH SarabunPSK" panose="020B0500040200020003" pitchFamily="34" charset="-34"/>
              </a:rPr>
              <a:t>It is possible to exceed the critical AOA at any airspeed, at any attitude, and at any power setting</a:t>
            </a:r>
          </a:p>
          <a:p>
            <a:endParaRPr lang="en-US" dirty="0"/>
          </a:p>
        </p:txBody>
      </p:sp>
    </p:spTree>
    <p:extLst>
      <p:ext uri="{BB962C8B-B14F-4D97-AF65-F5344CB8AC3E}">
        <p14:creationId xmlns:p14="http://schemas.microsoft.com/office/powerpoint/2010/main" val="26718644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19EC-E5D5-F98D-BC88-22AFBEA33E3A}"/>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1AE16914-7E04-4CD9-E8A8-C86E1227A2FA}"/>
              </a:ext>
            </a:extLst>
          </p:cNvPr>
          <p:cNvSpPr>
            <a:spLocks noGrp="1"/>
          </p:cNvSpPr>
          <p:nvPr>
            <p:ph type="title"/>
          </p:nvPr>
        </p:nvSpPr>
        <p:spPr/>
        <p:txBody>
          <a:bodyPr/>
          <a:lstStyle/>
          <a:p>
            <a:r>
              <a:rPr lang="en-US" b="1" dirty="0">
                <a:cs typeface="TH SarabunPSK" panose="020B0500040200020003" pitchFamily="34" charset="-34"/>
              </a:rPr>
              <a:t>STALL</a:t>
            </a:r>
            <a:endParaRPr lang="en-US" dirty="0"/>
          </a:p>
        </p:txBody>
      </p:sp>
      <p:graphicFrame>
        <p:nvGraphicFramePr>
          <p:cNvPr id="7" name="ตัวแทนเนื้อหา 2">
            <a:extLst>
              <a:ext uri="{FF2B5EF4-FFF2-40B4-BE49-F238E27FC236}">
                <a16:creationId xmlns:a16="http://schemas.microsoft.com/office/drawing/2014/main" id="{9B39196C-5AE0-2A7B-96D8-9DDE440DCDD1}"/>
              </a:ext>
            </a:extLst>
          </p:cNvPr>
          <p:cNvGraphicFramePr>
            <a:graphicFrameLocks noGrp="1"/>
          </p:cNvGraphicFramePr>
          <p:nvPr>
            <p:ph idx="1"/>
            <p:extLst>
              <p:ext uri="{D42A27DB-BD31-4B8C-83A1-F6EECF244321}">
                <p14:modId xmlns:p14="http://schemas.microsoft.com/office/powerpoint/2010/main" val="97323699"/>
              </p:ext>
            </p:extLst>
          </p:nvPr>
        </p:nvGraphicFramePr>
        <p:xfrm>
          <a:off x="729343" y="2362200"/>
          <a:ext cx="10885714" cy="3581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กล่องข้อความ 3">
            <a:extLst>
              <a:ext uri="{FF2B5EF4-FFF2-40B4-BE49-F238E27FC236}">
                <a16:creationId xmlns:a16="http://schemas.microsoft.com/office/drawing/2014/main" id="{5FB9E708-1BAA-1721-2B51-6CE18F6E41D9}"/>
              </a:ext>
            </a:extLst>
          </p:cNvPr>
          <p:cNvSpPr txBox="1"/>
          <p:nvPr/>
        </p:nvSpPr>
        <p:spPr>
          <a:xfrm>
            <a:off x="968829" y="1405857"/>
            <a:ext cx="7705571" cy="861774"/>
          </a:xfrm>
          <a:prstGeom prst="rect">
            <a:avLst/>
          </a:prstGeom>
          <a:noFill/>
        </p:spPr>
        <p:txBody>
          <a:bodyPr wrap="none" rtlCol="0">
            <a:spAutoFit/>
          </a:bodyPr>
          <a:lstStyle/>
          <a:p>
            <a:r>
              <a:rPr lang="en-US" sz="3200" b="1" dirty="0">
                <a:latin typeface="+mj-lt"/>
                <a:cs typeface="TH SarabunPSK" panose="020B0500040200020003" pitchFamily="34" charset="-34"/>
              </a:rPr>
              <a:t>Stalls are practiced to two different levels</a:t>
            </a:r>
            <a:r>
              <a:rPr lang="en-US" sz="3200" dirty="0">
                <a:latin typeface="+mj-lt"/>
                <a:cs typeface="TH SarabunPSK" panose="020B0500040200020003" pitchFamily="34" charset="-34"/>
              </a:rPr>
              <a:t>: </a:t>
            </a:r>
          </a:p>
          <a:p>
            <a:endParaRPr lang="en-US" dirty="0"/>
          </a:p>
        </p:txBody>
      </p:sp>
    </p:spTree>
    <p:extLst>
      <p:ext uri="{BB962C8B-B14F-4D97-AF65-F5344CB8AC3E}">
        <p14:creationId xmlns:p14="http://schemas.microsoft.com/office/powerpoint/2010/main" val="3876488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48DA6-280E-1BB5-CEC7-97AFB1EC9065}"/>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C92EDB5B-C5ED-6626-6473-18B13726AA6E}"/>
              </a:ext>
            </a:extLst>
          </p:cNvPr>
          <p:cNvSpPr>
            <a:spLocks noGrp="1"/>
          </p:cNvSpPr>
          <p:nvPr>
            <p:ph type="title"/>
          </p:nvPr>
        </p:nvSpPr>
        <p:spPr/>
        <p:txBody>
          <a:bodyPr/>
          <a:lstStyle/>
          <a:p>
            <a:r>
              <a:rPr lang="en-US" dirty="0"/>
              <a:t>STALL</a:t>
            </a:r>
          </a:p>
        </p:txBody>
      </p:sp>
      <p:sp>
        <p:nvSpPr>
          <p:cNvPr id="6" name="ตัวแทนเนื้อหา 5">
            <a:extLst>
              <a:ext uri="{FF2B5EF4-FFF2-40B4-BE49-F238E27FC236}">
                <a16:creationId xmlns:a16="http://schemas.microsoft.com/office/drawing/2014/main" id="{906DB8E9-A858-8440-F5A9-CA2BDB26CD08}"/>
              </a:ext>
            </a:extLst>
          </p:cNvPr>
          <p:cNvSpPr>
            <a:spLocks noGrp="1"/>
          </p:cNvSpPr>
          <p:nvPr>
            <p:ph idx="1"/>
          </p:nvPr>
        </p:nvSpPr>
        <p:spPr>
          <a:xfrm>
            <a:off x="979714" y="1558839"/>
            <a:ext cx="2960914" cy="539340"/>
          </a:xfrm>
        </p:spPr>
        <p:txBody>
          <a:bodyPr>
            <a:normAutofit fontScale="85000" lnSpcReduction="10000"/>
          </a:bodyPr>
          <a:lstStyle/>
          <a:p>
            <a:pPr marL="0" indent="0">
              <a:buNone/>
            </a:pPr>
            <a:r>
              <a:rPr lang="en-US" sz="3400" b="1" dirty="0">
                <a:latin typeface="+mj-lt"/>
                <a:cs typeface="TH SarabunPSK" panose="020B0500040200020003" pitchFamily="34" charset="-34"/>
              </a:rPr>
              <a:t>Stall Recognition</a:t>
            </a:r>
          </a:p>
          <a:p>
            <a:endParaRPr lang="en-US" dirty="0"/>
          </a:p>
        </p:txBody>
      </p:sp>
      <p:sp>
        <p:nvSpPr>
          <p:cNvPr id="7" name="กล่องข้อความ 6">
            <a:extLst>
              <a:ext uri="{FF2B5EF4-FFF2-40B4-BE49-F238E27FC236}">
                <a16:creationId xmlns:a16="http://schemas.microsoft.com/office/drawing/2014/main" id="{492F78EC-B6C1-5FD0-E897-4B2286BA781D}"/>
              </a:ext>
            </a:extLst>
          </p:cNvPr>
          <p:cNvSpPr txBox="1"/>
          <p:nvPr/>
        </p:nvSpPr>
        <p:spPr>
          <a:xfrm>
            <a:off x="685800" y="2368563"/>
            <a:ext cx="10069286"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cs typeface="TH SarabunPSK" panose="020B0500040200020003" pitchFamily="34" charset="-34"/>
              </a:rPr>
              <a:t>Stalls are usually accompanied by a continuous </a:t>
            </a:r>
            <a:r>
              <a:rPr lang="en-US" sz="2400" u="sng" dirty="0">
                <a:latin typeface="+mj-lt"/>
                <a:cs typeface="TH SarabunPSK" panose="020B0500040200020003" pitchFamily="34" charset="-34"/>
              </a:rPr>
              <a:t>stall warning </a:t>
            </a:r>
            <a:r>
              <a:rPr lang="en-US" sz="2400" dirty="0">
                <a:latin typeface="+mj-lt"/>
                <a:cs typeface="TH SarabunPSK" panose="020B0500040200020003" pitchFamily="34" charset="-34"/>
              </a:rPr>
              <a:t>for airplanes equipped with stall warning devices. These devices  may include </a:t>
            </a:r>
            <a:r>
              <a:rPr lang="en-US" sz="2400" u="sng" dirty="0">
                <a:latin typeface="+mj-lt"/>
                <a:cs typeface="TH SarabunPSK" panose="020B0500040200020003" pitchFamily="34" charset="-34"/>
              </a:rPr>
              <a:t>an aural alert, lights, or a stick shaker</a:t>
            </a:r>
            <a:r>
              <a:rPr lang="en-US" sz="2400" dirty="0">
                <a:latin typeface="+mj-lt"/>
                <a:cs typeface="TH SarabunPSK" panose="020B0500040200020003" pitchFamily="34" charset="-34"/>
              </a:rPr>
              <a:t> all which alert the pilot when approaching the critical AOA. </a:t>
            </a:r>
            <a:endParaRPr lang="en-US" sz="2400" u="sng" dirty="0">
              <a:latin typeface="+mj-lt"/>
              <a:cs typeface="TH SarabunPSK" panose="020B0500040200020003" pitchFamily="34" charset="-34"/>
            </a:endParaRPr>
          </a:p>
          <a:p>
            <a:endParaRPr lang="en-US" dirty="0"/>
          </a:p>
        </p:txBody>
      </p:sp>
    </p:spTree>
    <p:extLst>
      <p:ext uri="{BB962C8B-B14F-4D97-AF65-F5344CB8AC3E}">
        <p14:creationId xmlns:p14="http://schemas.microsoft.com/office/powerpoint/2010/main" val="29018866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58A6E-D267-B172-8528-C9BFCC6A8DD8}"/>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A3620E5B-00F4-B951-C0DA-6E8393DEDE4C}"/>
              </a:ext>
            </a:extLst>
          </p:cNvPr>
          <p:cNvSpPr>
            <a:spLocks noGrp="1"/>
          </p:cNvSpPr>
          <p:nvPr>
            <p:ph type="title"/>
          </p:nvPr>
        </p:nvSpPr>
        <p:spPr/>
        <p:txBody>
          <a:bodyPr/>
          <a:lstStyle/>
          <a:p>
            <a:r>
              <a:rPr lang="en-US" dirty="0"/>
              <a:t>STALL</a:t>
            </a:r>
          </a:p>
        </p:txBody>
      </p:sp>
      <p:sp>
        <p:nvSpPr>
          <p:cNvPr id="6" name="ตัวแทนเนื้อหา 5">
            <a:extLst>
              <a:ext uri="{FF2B5EF4-FFF2-40B4-BE49-F238E27FC236}">
                <a16:creationId xmlns:a16="http://schemas.microsoft.com/office/drawing/2014/main" id="{59AD3CF1-00D2-F09C-AEB7-34FF8642B4F8}"/>
              </a:ext>
            </a:extLst>
          </p:cNvPr>
          <p:cNvSpPr>
            <a:spLocks noGrp="1"/>
          </p:cNvSpPr>
          <p:nvPr>
            <p:ph idx="1"/>
          </p:nvPr>
        </p:nvSpPr>
        <p:spPr>
          <a:xfrm>
            <a:off x="979714" y="1558839"/>
            <a:ext cx="2960914" cy="539340"/>
          </a:xfrm>
        </p:spPr>
        <p:txBody>
          <a:bodyPr>
            <a:normAutofit fontScale="85000" lnSpcReduction="10000"/>
          </a:bodyPr>
          <a:lstStyle/>
          <a:p>
            <a:pPr marL="0" indent="0">
              <a:buNone/>
            </a:pPr>
            <a:r>
              <a:rPr lang="en-US" sz="3400" b="1" dirty="0">
                <a:latin typeface="+mj-lt"/>
                <a:cs typeface="TH SarabunPSK" panose="020B0500040200020003" pitchFamily="34" charset="-34"/>
              </a:rPr>
              <a:t>Stall Recognition</a:t>
            </a:r>
          </a:p>
          <a:p>
            <a:endParaRPr lang="en-US" dirty="0"/>
          </a:p>
        </p:txBody>
      </p:sp>
      <p:sp>
        <p:nvSpPr>
          <p:cNvPr id="7" name="กล่องข้อความ 6">
            <a:extLst>
              <a:ext uri="{FF2B5EF4-FFF2-40B4-BE49-F238E27FC236}">
                <a16:creationId xmlns:a16="http://schemas.microsoft.com/office/drawing/2014/main" id="{DB227839-186A-A918-D010-814C81D65B15}"/>
              </a:ext>
            </a:extLst>
          </p:cNvPr>
          <p:cNvSpPr txBox="1"/>
          <p:nvPr/>
        </p:nvSpPr>
        <p:spPr>
          <a:xfrm>
            <a:off x="979713" y="2098179"/>
            <a:ext cx="10940143" cy="4431983"/>
          </a:xfrm>
          <a:prstGeom prst="rect">
            <a:avLst/>
          </a:prstGeom>
          <a:noFill/>
        </p:spPr>
        <p:txBody>
          <a:bodyPr wrap="square" rtlCol="0">
            <a:spAutoFit/>
          </a:bodyPr>
          <a:lstStyle/>
          <a:p>
            <a:r>
              <a:rPr lang="en-US" sz="2400" dirty="0">
                <a:latin typeface="+mj-lt"/>
                <a:cs typeface="TH SarabunPSK" panose="020B0500040200020003" pitchFamily="34" charset="-34"/>
              </a:rPr>
              <a:t>Other sensory cues for the pilot include:</a:t>
            </a:r>
          </a:p>
          <a:p>
            <a:r>
              <a:rPr lang="en-US" sz="2400" dirty="0">
                <a:latin typeface="+mj-lt"/>
                <a:cs typeface="TH SarabunPSK" panose="020B0500040200020003" pitchFamily="34" charset="-34"/>
              </a:rPr>
              <a:t> </a:t>
            </a:r>
          </a:p>
          <a:p>
            <a:r>
              <a:rPr lang="en-US" sz="2400" dirty="0">
                <a:latin typeface="+mj-lt"/>
                <a:cs typeface="TH SarabunPSK" panose="020B0500040200020003" pitchFamily="34" charset="-34"/>
              </a:rPr>
              <a:t>⦁ </a:t>
            </a:r>
            <a:r>
              <a:rPr lang="en-US" sz="2400" b="1" dirty="0">
                <a:latin typeface="+mj-lt"/>
                <a:cs typeface="TH SarabunPSK" panose="020B0500040200020003" pitchFamily="34" charset="-34"/>
              </a:rPr>
              <a:t>Feel</a:t>
            </a:r>
            <a:r>
              <a:rPr lang="en-US" sz="2400" dirty="0">
                <a:latin typeface="+mj-lt"/>
                <a:cs typeface="TH SarabunPSK" panose="020B0500040200020003" pitchFamily="34" charset="-34"/>
              </a:rPr>
              <a:t>—the pilot will feel control pressures change as speed is reduced.  </a:t>
            </a:r>
          </a:p>
          <a:p>
            <a:r>
              <a:rPr lang="en-US" sz="2400" dirty="0">
                <a:latin typeface="+mj-lt"/>
                <a:cs typeface="TH SarabunPSK" panose="020B0500040200020003" pitchFamily="34" charset="-34"/>
              </a:rPr>
              <a:t>⦁ </a:t>
            </a:r>
            <a:r>
              <a:rPr lang="en-US" sz="2400" b="1" dirty="0">
                <a:latin typeface="+mj-lt"/>
                <a:cs typeface="TH SarabunPSK" panose="020B0500040200020003" pitchFamily="34" charset="-34"/>
              </a:rPr>
              <a:t>Vision</a:t>
            </a:r>
            <a:r>
              <a:rPr lang="en-US" sz="2400" dirty="0">
                <a:latin typeface="+mj-lt"/>
                <a:cs typeface="TH SarabunPSK" panose="020B0500040200020003" pitchFamily="34" charset="-34"/>
              </a:rPr>
              <a:t>—since the airplane can be stalled in any attitude, vision is not a foolproof indicator of an impending stall. However, maintaining pitch awareness is important. </a:t>
            </a:r>
          </a:p>
          <a:p>
            <a:r>
              <a:rPr lang="en-US" sz="2400" dirty="0">
                <a:latin typeface="+mj-lt"/>
                <a:cs typeface="TH SarabunPSK" panose="020B0500040200020003" pitchFamily="34" charset="-34"/>
              </a:rPr>
              <a:t>⦁ </a:t>
            </a:r>
            <a:r>
              <a:rPr lang="en-US" sz="2400" b="1" dirty="0">
                <a:latin typeface="+mj-lt"/>
                <a:cs typeface="TH SarabunPSK" panose="020B0500040200020003" pitchFamily="34" charset="-34"/>
              </a:rPr>
              <a:t>Hearing</a:t>
            </a:r>
            <a:r>
              <a:rPr lang="en-US" sz="2400" dirty="0">
                <a:latin typeface="+mj-lt"/>
                <a:cs typeface="TH SarabunPSK" panose="020B0500040200020003" pitchFamily="34" charset="-34"/>
              </a:rPr>
              <a:t>—as speed decreases, the pilot should notice a change in sound made by the air flowing along the airplane structure. </a:t>
            </a:r>
          </a:p>
          <a:p>
            <a:r>
              <a:rPr lang="en-US" sz="2400" dirty="0">
                <a:latin typeface="+mj-lt"/>
                <a:cs typeface="TH SarabunPSK" panose="020B0500040200020003" pitchFamily="34" charset="-34"/>
              </a:rPr>
              <a:t>⦁ </a:t>
            </a:r>
            <a:r>
              <a:rPr lang="en-US" sz="2400" b="1" dirty="0">
                <a:latin typeface="+mj-lt"/>
                <a:cs typeface="TH SarabunPSK" panose="020B0500040200020003" pitchFamily="34" charset="-34"/>
              </a:rPr>
              <a:t>Kinesthesia</a:t>
            </a:r>
            <a:r>
              <a:rPr lang="en-US" sz="2400" dirty="0">
                <a:latin typeface="+mj-lt"/>
                <a:cs typeface="TH SarabunPSK" panose="020B0500040200020003" pitchFamily="34" charset="-34"/>
              </a:rPr>
              <a:t>—the physical sensation (sometimes referred to as “seat of the pants” sensations) of changes in </a:t>
            </a:r>
          </a:p>
          <a:p>
            <a:r>
              <a:rPr lang="en-US" sz="2400" dirty="0">
                <a:latin typeface="+mj-lt"/>
                <a:cs typeface="TH SarabunPSK" panose="020B0500040200020003" pitchFamily="34" charset="-34"/>
              </a:rPr>
              <a:t>direction or speed is an important indicator to the trained and experienced pilot in visual flight. </a:t>
            </a:r>
            <a:endParaRPr lang="en-US" sz="2400" u="sng" dirty="0">
              <a:latin typeface="+mj-lt"/>
              <a:cs typeface="TH SarabunPSK" panose="020B05000402000200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44016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B1B11A-81F1-E3EC-4BCA-9582F94C420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08661D40-544D-E7C0-15C7-ACC5AADB0A7A}"/>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gradFill flip="none" rotWithShape="1">
                  <a:gsLst>
                    <a:gs pos="28000">
                      <a:srgbClr val="EDEDED"/>
                    </a:gs>
                    <a:gs pos="0">
                      <a:srgbClr val="BFBFBF"/>
                    </a:gs>
                    <a:gs pos="100000">
                      <a:srgbClr val="FFFFFF"/>
                    </a:gs>
                  </a:gsLst>
                  <a:lin ang="4800000" scaled="0"/>
                  <a:tileRect/>
                </a:gradFill>
              </a:rPr>
              <a:t>STALL</a:t>
            </a:r>
          </a:p>
        </p:txBody>
      </p:sp>
      <p:sp>
        <p:nvSpPr>
          <p:cNvPr id="15"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รูปภาพ 7">
            <a:extLst>
              <a:ext uri="{FF2B5EF4-FFF2-40B4-BE49-F238E27FC236}">
                <a16:creationId xmlns:a16="http://schemas.microsoft.com/office/drawing/2014/main" id="{7D8336B5-F04F-47EF-8D78-97AC51FBA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172" y="3011590"/>
            <a:ext cx="4187222" cy="1769100"/>
          </a:xfrm>
          <a:prstGeom prst="rect">
            <a:avLst/>
          </a:prstGeom>
        </p:spPr>
      </p:pic>
      <p:sp>
        <p:nvSpPr>
          <p:cNvPr id="5" name="กล่องข้อความ 4">
            <a:extLst>
              <a:ext uri="{FF2B5EF4-FFF2-40B4-BE49-F238E27FC236}">
                <a16:creationId xmlns:a16="http://schemas.microsoft.com/office/drawing/2014/main" id="{D92DD320-F182-8446-C16D-F71E324BB6EA}"/>
              </a:ext>
            </a:extLst>
          </p:cNvPr>
          <p:cNvSpPr txBox="1"/>
          <p:nvPr/>
        </p:nvSpPr>
        <p:spPr>
          <a:xfrm>
            <a:off x="6096000" y="1948069"/>
            <a:ext cx="5257799" cy="422889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gradFill>
                  <a:gsLst>
                    <a:gs pos="34000">
                      <a:srgbClr val="EDEDED"/>
                    </a:gs>
                    <a:gs pos="0">
                      <a:srgbClr val="BFBFBF"/>
                    </a:gs>
                    <a:gs pos="100000">
                      <a:srgbClr val="FFFFFF"/>
                    </a:gs>
                  </a:gsLst>
                  <a:lin ang="4800000" scaled="0"/>
                </a:gradFill>
              </a:rPr>
              <a:t>Different airplane designs can result in different stall characteristics. The pilot should know the stall characteristics of the airplane being flown and the manufacturer’s recommended recovery procedures. </a:t>
            </a:r>
            <a:r>
              <a:rPr lang="en-US" sz="2400" u="sng" dirty="0">
                <a:gradFill>
                  <a:gsLst>
                    <a:gs pos="34000">
                      <a:srgbClr val="EDEDED"/>
                    </a:gs>
                    <a:gs pos="0">
                      <a:srgbClr val="BFBFBF"/>
                    </a:gs>
                    <a:gs pos="100000">
                      <a:srgbClr val="FFFFFF"/>
                    </a:gs>
                  </a:gsLst>
                  <a:lin ang="4800000" scaled="0"/>
                </a:gradFill>
              </a:rPr>
              <a:t>Most training airplanes are designed so that the wings stall progressively outward from the wing roots (where the wing attaches to the fuselage) to the wingtips</a:t>
            </a:r>
            <a:r>
              <a:rPr lang="en-US" sz="2400" dirty="0">
                <a:gradFill>
                  <a:gsLst>
                    <a:gs pos="34000">
                      <a:srgbClr val="EDEDED"/>
                    </a:gs>
                    <a:gs pos="0">
                      <a:srgbClr val="BFBFBF"/>
                    </a:gs>
                    <a:gs pos="100000">
                      <a:srgbClr val="FFFFFF"/>
                    </a:gs>
                  </a:gsLst>
                  <a:lin ang="4800000" scaled="0"/>
                </a:gradFill>
              </a:rPr>
              <a:t>. </a:t>
            </a:r>
          </a:p>
          <a:p>
            <a:pPr indent="-228600">
              <a:lnSpc>
                <a:spcPct val="90000"/>
              </a:lnSpc>
              <a:spcAft>
                <a:spcPts val="600"/>
              </a:spcAft>
              <a:buFont typeface="Arial" panose="020B0604020202020204" pitchFamily="34" charset="0"/>
              <a:buChar char="•"/>
            </a:pPr>
            <a:endParaRPr lang="en-US" sz="2400" dirty="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2665556499"/>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3B04D-BE6F-C811-A841-3734A45CED60}"/>
            </a:ext>
          </a:extLst>
        </p:cNvPr>
        <p:cNvGrpSpPr/>
        <p:nvPr/>
      </p:nvGrpSpPr>
      <p:grpSpPr>
        <a:xfrm>
          <a:off x="0" y="0"/>
          <a:ext cx="0" cy="0"/>
          <a:chOff x="0" y="0"/>
          <a:chExt cx="0" cy="0"/>
        </a:xfrm>
      </p:grpSpPr>
      <p:sp>
        <p:nvSpPr>
          <p:cNvPr id="7" name="ชื่อเรื่อง 6">
            <a:extLst>
              <a:ext uri="{FF2B5EF4-FFF2-40B4-BE49-F238E27FC236}">
                <a16:creationId xmlns:a16="http://schemas.microsoft.com/office/drawing/2014/main" id="{B265CFAB-3127-4A25-ECC2-5C94EE1F88CD}"/>
              </a:ext>
            </a:extLst>
          </p:cNvPr>
          <p:cNvSpPr>
            <a:spLocks noGrp="1"/>
          </p:cNvSpPr>
          <p:nvPr>
            <p:ph type="title"/>
          </p:nvPr>
        </p:nvSpPr>
        <p:spPr>
          <a:xfrm>
            <a:off x="0" y="0"/>
            <a:ext cx="12192000" cy="1325563"/>
          </a:xfrm>
        </p:spPr>
        <p:txBody>
          <a:bodyPr>
            <a:normAutofit/>
          </a:bodyPr>
          <a:lstStyle/>
          <a:p>
            <a:pPr algn="ctr"/>
            <a:r>
              <a:rPr lang="en-US" dirty="0"/>
              <a:t>STALL</a:t>
            </a:r>
          </a:p>
        </p:txBody>
      </p:sp>
      <p:pic>
        <p:nvPicPr>
          <p:cNvPr id="5" name="รูปภาพ 4">
            <a:extLst>
              <a:ext uri="{FF2B5EF4-FFF2-40B4-BE49-F238E27FC236}">
                <a16:creationId xmlns:a16="http://schemas.microsoft.com/office/drawing/2014/main" id="{618E9BB8-BFA9-4796-B340-03B509B29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7" y="1763487"/>
            <a:ext cx="12177137" cy="3984170"/>
          </a:xfrm>
          <a:prstGeom prst="rect">
            <a:avLst/>
          </a:prstGeom>
        </p:spPr>
      </p:pic>
    </p:spTree>
    <p:extLst>
      <p:ext uri="{BB962C8B-B14F-4D97-AF65-F5344CB8AC3E}">
        <p14:creationId xmlns:p14="http://schemas.microsoft.com/office/powerpoint/2010/main" val="33718063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640E427-A3F6-1333-9347-15545959BD60}"/>
              </a:ext>
            </a:extLst>
          </p:cNvPr>
          <p:cNvSpPr>
            <a:spLocks noGrp="1"/>
          </p:cNvSpPr>
          <p:nvPr>
            <p:ph type="title"/>
          </p:nvPr>
        </p:nvSpPr>
        <p:spPr>
          <a:xfrm>
            <a:off x="838200" y="365125"/>
            <a:ext cx="6662057" cy="1325563"/>
          </a:xfrm>
        </p:spPr>
        <p:txBody>
          <a:bodyPr vert="horz" lIns="91440" tIns="45720" rIns="91440" bIns="45720" rtlCol="0" anchor="ctr">
            <a:normAutofit/>
          </a:bodyPr>
          <a:lstStyle/>
          <a:p>
            <a:r>
              <a:rPr lang="en-US"/>
              <a:t>Stall Training </a:t>
            </a:r>
            <a:endParaRPr lang="en-US" dirty="0"/>
          </a:p>
        </p:txBody>
      </p:sp>
      <p:sp>
        <p:nvSpPr>
          <p:cNvPr id="3" name="ตัวแทนเนื้อหา 2">
            <a:extLst>
              <a:ext uri="{FF2B5EF4-FFF2-40B4-BE49-F238E27FC236}">
                <a16:creationId xmlns:a16="http://schemas.microsoft.com/office/drawing/2014/main" id="{5989FE42-2DCB-C198-FE19-329BA0C16F9C}"/>
              </a:ext>
            </a:extLst>
          </p:cNvPr>
          <p:cNvSpPr>
            <a:spLocks noGrp="1"/>
          </p:cNvSpPr>
          <p:nvPr>
            <p:ph sz="half" idx="1"/>
          </p:nvPr>
        </p:nvSpPr>
        <p:spPr>
          <a:xfrm>
            <a:off x="1120000" y="1825625"/>
            <a:ext cx="6184314" cy="4351338"/>
          </a:xfrm>
        </p:spPr>
        <p:txBody>
          <a:bodyPr vert="horz" lIns="91440" tIns="45720" rIns="91440" bIns="45720" rtlCol="0">
            <a:normAutofit/>
          </a:bodyPr>
          <a:lstStyle/>
          <a:p>
            <a:r>
              <a:rPr lang="en-US" dirty="0"/>
              <a:t>Practice in both </a:t>
            </a:r>
            <a:r>
              <a:rPr lang="en-US" u="sng" dirty="0"/>
              <a:t>power-on</a:t>
            </a:r>
            <a:r>
              <a:rPr lang="en-US" dirty="0"/>
              <a:t> and </a:t>
            </a:r>
            <a:r>
              <a:rPr lang="en-US" u="sng" dirty="0"/>
              <a:t>power-off</a:t>
            </a:r>
            <a:r>
              <a:rPr lang="en-US" dirty="0"/>
              <a:t> stalls is important because it simulates stall conditions that could occur during normal flight maneuvers. </a:t>
            </a:r>
          </a:p>
          <a:p>
            <a:r>
              <a:rPr lang="en-US" dirty="0"/>
              <a:t>It is important for pilots to understand the possible flight scenarios in which a stall could occur. Stall accidents usually result from an inadvertent stall at a low altitude, with the recovery not completed prior to ground contact.</a:t>
            </a:r>
          </a:p>
          <a:p>
            <a:endParaRPr lang="en-US" dirty="0"/>
          </a:p>
        </p:txBody>
      </p:sp>
      <p:pic>
        <p:nvPicPr>
          <p:cNvPr id="9" name="Picture 8" descr="เงาของปีกเครื่องบินบนรันเวย์ในวันที่มีแดด">
            <a:extLst>
              <a:ext uri="{FF2B5EF4-FFF2-40B4-BE49-F238E27FC236}">
                <a16:creationId xmlns:a16="http://schemas.microsoft.com/office/drawing/2014/main" id="{D80EAD9A-9192-ACCA-B635-D2689940ED13}"/>
              </a:ext>
            </a:extLst>
          </p:cNvPr>
          <p:cNvPicPr>
            <a:picLocks noChangeAspect="1"/>
          </p:cNvPicPr>
          <p:nvPr/>
        </p:nvPicPr>
        <p:blipFill>
          <a:blip r:embed="rId3"/>
          <a:srcRect l="21340" r="36384" b="-1"/>
          <a:stretch>
            <a:fillRect/>
          </a:stretch>
        </p:blipFill>
        <p:spPr>
          <a:xfrm>
            <a:off x="7848600" y="10"/>
            <a:ext cx="4343400" cy="6857990"/>
          </a:xfrm>
          <a:prstGeom prst="rect">
            <a:avLst/>
          </a:prstGeom>
        </p:spPr>
      </p:pic>
      <p:sp>
        <p:nvSpPr>
          <p:cNvPr id="7" name="ตัวแทนหมายเลขสไลด์ 6">
            <a:extLst>
              <a:ext uri="{FF2B5EF4-FFF2-40B4-BE49-F238E27FC236}">
                <a16:creationId xmlns:a16="http://schemas.microsoft.com/office/drawing/2014/main" id="{D1D11097-831F-9351-795A-AAECDC4968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68AC1EC-23E2-4F0E-A5A4-674EC8DB954E}" type="slidenum">
              <a:rPr lang="en-US" smtClean="0"/>
              <a:pPr>
                <a:spcAft>
                  <a:spcPts val="600"/>
                </a:spcAft>
              </a:pPr>
              <a:t>89</a:t>
            </a:fld>
            <a:endParaRPr lang="en-US"/>
          </a:p>
        </p:txBody>
      </p:sp>
    </p:spTree>
    <p:extLst>
      <p:ext uri="{BB962C8B-B14F-4D97-AF65-F5344CB8AC3E}">
        <p14:creationId xmlns:p14="http://schemas.microsoft.com/office/powerpoint/2010/main" val="255899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0FCD1B45-C8F1-63C5-5787-E5ACE0A04A5B}"/>
              </a:ext>
            </a:extLst>
          </p:cNvPr>
          <p:cNvSpPr>
            <a:spLocks noGrp="1"/>
          </p:cNvSpPr>
          <p:nvPr>
            <p:ph type="title"/>
          </p:nvPr>
        </p:nvSpPr>
        <p:spPr>
          <a:xfrm>
            <a:off x="413657" y="365125"/>
            <a:ext cx="10940143" cy="1325563"/>
          </a:xfrm>
        </p:spPr>
        <p:txBody>
          <a:bodyPr>
            <a:normAutofit/>
          </a:bodyPr>
          <a:lstStyle/>
          <a:p>
            <a:r>
              <a:rPr lang="en-US" dirty="0"/>
              <a:t>UPRT</a:t>
            </a:r>
          </a:p>
        </p:txBody>
      </p:sp>
      <p:sp>
        <p:nvSpPr>
          <p:cNvPr id="3" name="ตัวแทนเนื้อหา 2">
            <a:extLst>
              <a:ext uri="{FF2B5EF4-FFF2-40B4-BE49-F238E27FC236}">
                <a16:creationId xmlns:a16="http://schemas.microsoft.com/office/drawing/2014/main" id="{CBF98C79-BB06-4398-53BC-8FEC686C3762}"/>
              </a:ext>
            </a:extLst>
          </p:cNvPr>
          <p:cNvSpPr>
            <a:spLocks noGrp="1"/>
          </p:cNvSpPr>
          <p:nvPr>
            <p:ph idx="1"/>
          </p:nvPr>
        </p:nvSpPr>
        <p:spPr>
          <a:xfrm>
            <a:off x="337457" y="1825625"/>
            <a:ext cx="7141029" cy="4351338"/>
          </a:xfrm>
        </p:spPr>
        <p:txBody>
          <a:bodyPr>
            <a:normAutofit/>
          </a:bodyPr>
          <a:lstStyle/>
          <a:p>
            <a:r>
              <a:rPr lang="en-US" dirty="0">
                <a:gradFill>
                  <a:gsLst>
                    <a:gs pos="34000">
                      <a:schemeClr val="tx1">
                        <a:lumMod val="93000"/>
                      </a:schemeClr>
                    </a:gs>
                    <a:gs pos="0">
                      <a:schemeClr val="bg1">
                        <a:lumMod val="25000"/>
                        <a:lumOff val="75000"/>
                      </a:schemeClr>
                    </a:gs>
                    <a:gs pos="100000">
                      <a:schemeClr val="tx1"/>
                    </a:gs>
                  </a:gsLst>
                  <a:lin ang="4800000" scaled="0"/>
                </a:gradFill>
              </a:rPr>
              <a:t>A combination of theoretical knowledge, flight simulation training, and practical flight training to enable flight crew to prevent, recognize, and recover from aircraft upsets.”</a:t>
            </a:r>
          </a:p>
          <a:p>
            <a:r>
              <a:rPr lang="en-US" dirty="0">
                <a:gradFill>
                  <a:gsLst>
                    <a:gs pos="34000">
                      <a:schemeClr val="tx1">
                        <a:lumMod val="93000"/>
                      </a:schemeClr>
                    </a:gs>
                    <a:gs pos="0">
                      <a:schemeClr val="bg1">
                        <a:lumMod val="25000"/>
                        <a:lumOff val="75000"/>
                      </a:schemeClr>
                    </a:gs>
                    <a:gs pos="100000">
                      <a:schemeClr val="tx1"/>
                    </a:gs>
                  </a:gsLst>
                  <a:lin ang="4800000" scaled="0"/>
                </a:gradFill>
              </a:rPr>
              <a:t>(“</a:t>
            </a:r>
            <a:r>
              <a:rPr lang="th-TH" dirty="0">
                <a:gradFill>
                  <a:gsLst>
                    <a:gs pos="34000">
                      <a:schemeClr val="tx1">
                        <a:lumMod val="93000"/>
                      </a:schemeClr>
                    </a:gs>
                    <a:gs pos="0">
                      <a:schemeClr val="bg1">
                        <a:lumMod val="25000"/>
                        <a:lumOff val="75000"/>
                      </a:schemeClr>
                    </a:gs>
                    <a:gs pos="100000">
                      <a:schemeClr val="tx1"/>
                    </a:gs>
                  </a:gsLst>
                  <a:lin ang="4800000" scaled="0"/>
                </a:gradFill>
              </a:rPr>
              <a:t>การรวมกันของความรู้ทางทฤษฎี การฝึกจำลองการบิน และการฝึกบินจริง เพื่อให้นักบินสามารถป้องกัน รับรู้ และฟื้นตัวจากสภาวะเครื่องบินผิดปกติได้”)</a:t>
            </a:r>
            <a:endParaRPr lang="en-US" dirty="0">
              <a:gradFill>
                <a:gsLst>
                  <a:gs pos="34000">
                    <a:schemeClr val="tx1">
                      <a:lumMod val="93000"/>
                    </a:schemeClr>
                  </a:gs>
                  <a:gs pos="0">
                    <a:schemeClr val="bg1">
                      <a:lumMod val="25000"/>
                      <a:lumOff val="75000"/>
                    </a:schemeClr>
                  </a:gs>
                  <a:gs pos="100000">
                    <a:schemeClr val="tx1"/>
                  </a:gs>
                </a:gsLst>
                <a:lin ang="4800000" scaled="0"/>
              </a:gradFill>
            </a:endParaRPr>
          </a:p>
        </p:txBody>
      </p:sp>
      <p:pic>
        <p:nvPicPr>
          <p:cNvPr id="5" name="รูปภาพ 4" descr="รูปภาพประกอบด้วย วงกลม, ตัวอักษร, เครื่องหมาย, กราฟิก&#10;&#10;เนื้อหาที่สร้างโดย AI อาจไม่ถูกต้อง">
            <a:extLst>
              <a:ext uri="{FF2B5EF4-FFF2-40B4-BE49-F238E27FC236}">
                <a16:creationId xmlns:a16="http://schemas.microsoft.com/office/drawing/2014/main" id="{96D1DBCB-D10E-79ED-156E-44452B0BA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207" y="1825625"/>
            <a:ext cx="3996437" cy="3257095"/>
          </a:xfrm>
          <a:prstGeom prst="rect">
            <a:avLst/>
          </a:prstGeom>
        </p:spPr>
      </p:pic>
      <p:sp>
        <p:nvSpPr>
          <p:cNvPr id="6" name="กล่องข้อความ 5">
            <a:extLst>
              <a:ext uri="{FF2B5EF4-FFF2-40B4-BE49-F238E27FC236}">
                <a16:creationId xmlns:a16="http://schemas.microsoft.com/office/drawing/2014/main" id="{46F9F023-258F-BB0B-C708-8C4AE7CB6291}"/>
              </a:ext>
            </a:extLst>
          </p:cNvPr>
          <p:cNvSpPr txBox="1"/>
          <p:nvPr/>
        </p:nvSpPr>
        <p:spPr>
          <a:xfrm>
            <a:off x="10047514" y="5082720"/>
            <a:ext cx="204651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34000">
                      <a:prstClr val="white">
                        <a:lumMod val="93000"/>
                      </a:prstClr>
                    </a:gs>
                    <a:gs pos="0">
                      <a:prstClr val="black">
                        <a:lumMod val="25000"/>
                        <a:lumOff val="75000"/>
                      </a:prstClr>
                    </a:gs>
                    <a:gs pos="100000">
                      <a:prstClr val="white"/>
                    </a:gs>
                  </a:gsLst>
                  <a:lin ang="4800000" scaled="0"/>
                </a:gradFill>
                <a:effectLst/>
                <a:uLnTx/>
                <a:uFillTx/>
                <a:latin typeface="Corbel" panose="020B0503020204020204"/>
                <a:ea typeface="+mn-ea"/>
                <a:cs typeface="+mn-cs"/>
              </a:rPr>
              <a:t>ICAO Doc 10011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51969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FBF36-F387-E509-923C-847772E41273}"/>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6142113-C776-D406-E128-789C7EF8FDD4}"/>
              </a:ext>
            </a:extLst>
          </p:cNvPr>
          <p:cNvSpPr>
            <a:spLocks noGrp="1"/>
          </p:cNvSpPr>
          <p:nvPr>
            <p:ph type="title"/>
          </p:nvPr>
        </p:nvSpPr>
        <p:spPr>
          <a:xfrm>
            <a:off x="261696" y="85426"/>
            <a:ext cx="10515600" cy="1325563"/>
          </a:xfrm>
        </p:spPr>
        <p:txBody>
          <a:bodyPr/>
          <a:lstStyle/>
          <a:p>
            <a:r>
              <a:rPr lang="en-US" b="1" dirty="0">
                <a:latin typeface="TH SarabunPSK" panose="020B0500040200020003" pitchFamily="34" charset="-34"/>
                <a:cs typeface="TH SarabunPSK" panose="020B0500040200020003" pitchFamily="34" charset="-34"/>
              </a:rPr>
              <a:t>Stall Training (Power on stall)</a:t>
            </a:r>
          </a:p>
        </p:txBody>
      </p:sp>
      <p:sp>
        <p:nvSpPr>
          <p:cNvPr id="4" name="ตัวแทนเนื้อหา 3">
            <a:extLst>
              <a:ext uri="{FF2B5EF4-FFF2-40B4-BE49-F238E27FC236}">
                <a16:creationId xmlns:a16="http://schemas.microsoft.com/office/drawing/2014/main" id="{568BC2DD-4B5F-8A27-162A-1E6EA2FBEB0D}"/>
              </a:ext>
            </a:extLst>
          </p:cNvPr>
          <p:cNvSpPr>
            <a:spLocks noGrp="1"/>
          </p:cNvSpPr>
          <p:nvPr>
            <p:ph idx="1"/>
          </p:nvPr>
        </p:nvSpPr>
        <p:spPr>
          <a:xfrm>
            <a:off x="348342" y="5018314"/>
            <a:ext cx="11344173" cy="1338943"/>
          </a:xfrm>
        </p:spPr>
        <p:txBody>
          <a:bodyPr>
            <a:normAutofit fontScale="92500" lnSpcReduction="20000"/>
          </a:bodyPr>
          <a:lstStyle/>
          <a:p>
            <a:r>
              <a:rPr lang="en-US" dirty="0">
                <a:latin typeface="+mj-lt"/>
                <a:cs typeface="TH SarabunPSK" panose="020B0500040200020003" pitchFamily="34" charset="-34"/>
              </a:rPr>
              <a:t> </a:t>
            </a:r>
            <a:r>
              <a:rPr lang="en-US" b="1" dirty="0">
                <a:latin typeface="+mj-lt"/>
                <a:cs typeface="TH SarabunPSK" panose="020B0500040200020003" pitchFamily="34" charset="-34"/>
              </a:rPr>
              <a:t>Power-on stalls </a:t>
            </a:r>
            <a:r>
              <a:rPr lang="en-US" dirty="0">
                <a:latin typeface="+mj-lt"/>
                <a:cs typeface="TH SarabunPSK" panose="020B0500040200020003" pitchFamily="34" charset="-34"/>
              </a:rPr>
              <a:t>are practiced to develop the pilot’s awareness of what could happen if the airplane is pitched to an excessively nose-high attitude immediately after takeoff, during a climbing turn, or when trying to clear an obstacle.</a:t>
            </a:r>
          </a:p>
          <a:p>
            <a:endParaRPr lang="en-US" dirty="0"/>
          </a:p>
        </p:txBody>
      </p:sp>
      <p:pic>
        <p:nvPicPr>
          <p:cNvPr id="5" name="รูปภาพ 4">
            <a:extLst>
              <a:ext uri="{FF2B5EF4-FFF2-40B4-BE49-F238E27FC236}">
                <a16:creationId xmlns:a16="http://schemas.microsoft.com/office/drawing/2014/main" id="{56B644A0-C5EB-A413-ACEB-94841DBFB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19" y="1410989"/>
            <a:ext cx="10776418" cy="3201906"/>
          </a:xfrm>
          <a:prstGeom prst="rect">
            <a:avLst/>
          </a:prstGeom>
        </p:spPr>
      </p:pic>
    </p:spTree>
    <p:extLst>
      <p:ext uri="{BB962C8B-B14F-4D97-AF65-F5344CB8AC3E}">
        <p14:creationId xmlns:p14="http://schemas.microsoft.com/office/powerpoint/2010/main" val="19506196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F0DF-784A-F4C9-D49D-5CEB6E4C73E1}"/>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D265E900-3276-07CD-C228-5EA6DFA5BC50}"/>
              </a:ext>
            </a:extLst>
          </p:cNvPr>
          <p:cNvSpPr>
            <a:spLocks noGrp="1"/>
          </p:cNvSpPr>
          <p:nvPr>
            <p:ph type="title"/>
          </p:nvPr>
        </p:nvSpPr>
        <p:spPr>
          <a:xfrm>
            <a:off x="261696" y="85426"/>
            <a:ext cx="10515600" cy="1325563"/>
          </a:xfrm>
        </p:spPr>
        <p:txBody>
          <a:bodyPr/>
          <a:lstStyle/>
          <a:p>
            <a:r>
              <a:rPr lang="en-US" b="1" dirty="0">
                <a:latin typeface="TH SarabunPSK" panose="020B0500040200020003" pitchFamily="34" charset="-34"/>
                <a:cs typeface="TH SarabunPSK" panose="020B0500040200020003" pitchFamily="34" charset="-34"/>
              </a:rPr>
              <a:t>Stall Training (Power off stall)</a:t>
            </a:r>
          </a:p>
        </p:txBody>
      </p:sp>
      <p:sp>
        <p:nvSpPr>
          <p:cNvPr id="4" name="ตัวแทนเนื้อหา 3">
            <a:extLst>
              <a:ext uri="{FF2B5EF4-FFF2-40B4-BE49-F238E27FC236}">
                <a16:creationId xmlns:a16="http://schemas.microsoft.com/office/drawing/2014/main" id="{A03E3083-1EEA-FA36-2A65-D94AE6D5AE7E}"/>
              </a:ext>
            </a:extLst>
          </p:cNvPr>
          <p:cNvSpPr>
            <a:spLocks noGrp="1"/>
          </p:cNvSpPr>
          <p:nvPr>
            <p:ph idx="1"/>
          </p:nvPr>
        </p:nvSpPr>
        <p:spPr>
          <a:xfrm>
            <a:off x="261696" y="4908999"/>
            <a:ext cx="11344173" cy="1816255"/>
          </a:xfrm>
        </p:spPr>
        <p:txBody>
          <a:bodyPr>
            <a:normAutofit fontScale="47500" lnSpcReduction="20000"/>
          </a:bodyPr>
          <a:lstStyle/>
          <a:p>
            <a:pPr algn="thaiDist"/>
            <a:r>
              <a:rPr lang="en-US" sz="5100" b="1" dirty="0">
                <a:latin typeface="+mj-lt"/>
                <a:cs typeface="TH SarabunPSK" panose="020B0500040200020003" pitchFamily="34" charset="-34"/>
              </a:rPr>
              <a:t>Power-off stalls</a:t>
            </a:r>
          </a:p>
          <a:p>
            <a:pPr marL="457200" indent="-457200" algn="thaiDist"/>
            <a:r>
              <a:rPr lang="en-US" sz="5100" dirty="0">
                <a:latin typeface="+mj-lt"/>
                <a:cs typeface="TH SarabunPSK" panose="020B0500040200020003" pitchFamily="34" charset="-34"/>
              </a:rPr>
              <a:t>Power-off turning stalls develop the pilot’s awareness of what could happen if the controls are improperly used during a turn from the base leg to the final approach. </a:t>
            </a:r>
          </a:p>
          <a:p>
            <a:pPr marL="457200" indent="-457200" algn="thaiDist"/>
            <a:r>
              <a:rPr lang="en-US" sz="5100" dirty="0">
                <a:latin typeface="+mj-lt"/>
                <a:cs typeface="TH SarabunPSK" panose="020B0500040200020003" pitchFamily="34" charset="-34"/>
              </a:rPr>
              <a:t>Power-off straight-ahead stall simulates the stall that could occur when trying to stretch a glide after the engine has failed, or if low on the approach to landing.</a:t>
            </a:r>
          </a:p>
          <a:p>
            <a:endParaRPr lang="en-US" dirty="0"/>
          </a:p>
        </p:txBody>
      </p:sp>
      <p:pic>
        <p:nvPicPr>
          <p:cNvPr id="3" name="รูปภาพ 2">
            <a:extLst>
              <a:ext uri="{FF2B5EF4-FFF2-40B4-BE49-F238E27FC236}">
                <a16:creationId xmlns:a16="http://schemas.microsoft.com/office/drawing/2014/main" id="{F41D7AF5-1534-40A2-B77B-9BFCC3AF3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37" y="1187917"/>
            <a:ext cx="9781034" cy="3470110"/>
          </a:xfrm>
          <a:prstGeom prst="rect">
            <a:avLst/>
          </a:prstGeom>
        </p:spPr>
      </p:pic>
    </p:spTree>
    <p:extLst>
      <p:ext uri="{BB962C8B-B14F-4D97-AF65-F5344CB8AC3E}">
        <p14:creationId xmlns:p14="http://schemas.microsoft.com/office/powerpoint/2010/main" val="39687004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FA026-4258-8FE8-D5EA-7382ADCC8E23}"/>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934A1628-F3CB-45C2-B76F-6816BCB624A2}"/>
              </a:ext>
            </a:extLst>
          </p:cNvPr>
          <p:cNvSpPr>
            <a:spLocks noGrp="1"/>
          </p:cNvSpPr>
          <p:nvPr>
            <p:ph type="title"/>
          </p:nvPr>
        </p:nvSpPr>
        <p:spPr/>
        <p:txBody>
          <a:bodyPr/>
          <a:lstStyle/>
          <a:p>
            <a:r>
              <a:rPr lang="en-US" b="1" dirty="0">
                <a:cs typeface="TH SarabunPSK" panose="020B0500040200020003" pitchFamily="34" charset="-34"/>
              </a:rPr>
              <a:t>Stall Training </a:t>
            </a:r>
          </a:p>
        </p:txBody>
      </p:sp>
      <p:sp>
        <p:nvSpPr>
          <p:cNvPr id="3" name="ตัวแทนเนื้อหา 2">
            <a:extLst>
              <a:ext uri="{FF2B5EF4-FFF2-40B4-BE49-F238E27FC236}">
                <a16:creationId xmlns:a16="http://schemas.microsoft.com/office/drawing/2014/main" id="{2F68964E-E342-0B18-348A-3882A860DF0D}"/>
              </a:ext>
            </a:extLst>
          </p:cNvPr>
          <p:cNvSpPr>
            <a:spLocks noGrp="1"/>
          </p:cNvSpPr>
          <p:nvPr>
            <p:ph idx="1"/>
          </p:nvPr>
        </p:nvSpPr>
        <p:spPr>
          <a:xfrm>
            <a:off x="957942" y="2105943"/>
            <a:ext cx="10929257" cy="4486275"/>
          </a:xfrm>
        </p:spPr>
        <p:txBody>
          <a:bodyPr>
            <a:normAutofit/>
          </a:bodyPr>
          <a:lstStyle/>
          <a:p>
            <a:pPr marL="514350" indent="-514350" algn="thaiDist">
              <a:buAutoNum type="arabicPeriod"/>
            </a:pPr>
            <a:r>
              <a:rPr lang="en-US" dirty="0">
                <a:latin typeface="+mj-lt"/>
                <a:cs typeface="TH SarabunPSK" panose="020B0500040200020003" pitchFamily="34" charset="-34"/>
              </a:rPr>
              <a:t>Failure to adequately clear the area. </a:t>
            </a:r>
          </a:p>
          <a:p>
            <a:pPr marL="514350" indent="-514350" algn="thaiDist">
              <a:buAutoNum type="arabicPeriod"/>
            </a:pPr>
            <a:r>
              <a:rPr lang="en-US" dirty="0">
                <a:latin typeface="+mj-lt"/>
                <a:cs typeface="TH SarabunPSK" panose="020B0500040200020003" pitchFamily="34" charset="-34"/>
              </a:rPr>
              <a:t>Over-reliance on the airspeed indicator and slip-skid indicator while excluding other cues after recovery. </a:t>
            </a:r>
          </a:p>
          <a:p>
            <a:pPr marL="514350" indent="-514350" algn="thaiDist">
              <a:buAutoNum type="arabicPeriod"/>
            </a:pPr>
            <a:r>
              <a:rPr lang="en-US" dirty="0">
                <a:latin typeface="+mj-lt"/>
                <a:cs typeface="TH SarabunPSK" panose="020B0500040200020003" pitchFamily="34" charset="-34"/>
              </a:rPr>
              <a:t>Inadvertent accelerated stall by pulling too fast on the controls during a power-off or power-on stall entry. </a:t>
            </a:r>
          </a:p>
          <a:p>
            <a:pPr marL="514350" indent="-514350" algn="thaiDist">
              <a:buAutoNum type="arabicPeriod"/>
            </a:pPr>
            <a:r>
              <a:rPr lang="en-US" dirty="0">
                <a:latin typeface="+mj-lt"/>
                <a:cs typeface="TH SarabunPSK" panose="020B0500040200020003" pitchFamily="34" charset="-34"/>
              </a:rPr>
              <a:t>Inability to recognize an impending stall condition. </a:t>
            </a:r>
          </a:p>
          <a:p>
            <a:pPr marL="514350" indent="-514350" algn="thaiDist">
              <a:buAutoNum type="arabicPeriod"/>
            </a:pPr>
            <a:r>
              <a:rPr lang="en-US" dirty="0">
                <a:latin typeface="+mj-lt"/>
                <a:cs typeface="TH SarabunPSK" panose="020B0500040200020003" pitchFamily="34" charset="-34"/>
              </a:rPr>
              <a:t>Failure to take timely action to prevent a full stall during the conduct of impending stalls. </a:t>
            </a:r>
          </a:p>
          <a:p>
            <a:pPr marL="514350" indent="-514350" algn="thaiDist">
              <a:buAutoNum type="arabicPeriod"/>
            </a:pPr>
            <a:r>
              <a:rPr lang="en-US" dirty="0">
                <a:latin typeface="+mj-lt"/>
                <a:cs typeface="TH SarabunPSK" panose="020B0500040200020003" pitchFamily="34" charset="-34"/>
              </a:rPr>
              <a:t>Failure to maintain a constant bank angle during turning stalls. </a:t>
            </a:r>
          </a:p>
          <a:p>
            <a:pPr marL="514350" indent="-514350" algn="thaiDist">
              <a:buAutoNum type="arabicPeriod"/>
            </a:pPr>
            <a:endParaRPr lang="en-US" b="1" dirty="0">
              <a:latin typeface="+mj-lt"/>
              <a:cs typeface="TH SarabunPSK" panose="020B0500040200020003" pitchFamily="34" charset="-34"/>
            </a:endParaRPr>
          </a:p>
        </p:txBody>
      </p:sp>
      <p:sp>
        <p:nvSpPr>
          <p:cNvPr id="4" name="กล่องข้อความ 3">
            <a:extLst>
              <a:ext uri="{FF2B5EF4-FFF2-40B4-BE49-F238E27FC236}">
                <a16:creationId xmlns:a16="http://schemas.microsoft.com/office/drawing/2014/main" id="{4EADA033-B86B-49FA-24DA-9C86AD336C01}"/>
              </a:ext>
            </a:extLst>
          </p:cNvPr>
          <p:cNvSpPr txBox="1"/>
          <p:nvPr/>
        </p:nvSpPr>
        <p:spPr>
          <a:xfrm>
            <a:off x="957942" y="1398300"/>
            <a:ext cx="3044423" cy="584775"/>
          </a:xfrm>
          <a:prstGeom prst="rect">
            <a:avLst/>
          </a:prstGeom>
          <a:noFill/>
        </p:spPr>
        <p:txBody>
          <a:bodyPr wrap="non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TH SarabunPSK" panose="020B0500040200020003" pitchFamily="34" charset="-34"/>
              </a:rPr>
              <a:t>Common Errors </a:t>
            </a:r>
          </a:p>
        </p:txBody>
      </p:sp>
    </p:spTree>
    <p:extLst>
      <p:ext uri="{BB962C8B-B14F-4D97-AF65-F5344CB8AC3E}">
        <p14:creationId xmlns:p14="http://schemas.microsoft.com/office/powerpoint/2010/main" val="5459508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C5F19-5E70-B7E5-9D50-52144D1372AE}"/>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A4FFC957-BFF7-F7CB-42BB-CA45AA6E58E5}"/>
              </a:ext>
            </a:extLst>
          </p:cNvPr>
          <p:cNvSpPr>
            <a:spLocks noGrp="1"/>
          </p:cNvSpPr>
          <p:nvPr>
            <p:ph type="title"/>
          </p:nvPr>
        </p:nvSpPr>
        <p:spPr/>
        <p:txBody>
          <a:bodyPr/>
          <a:lstStyle/>
          <a:p>
            <a:r>
              <a:rPr lang="en-US" b="1" dirty="0">
                <a:cs typeface="TH SarabunPSK" panose="020B0500040200020003" pitchFamily="34" charset="-34"/>
              </a:rPr>
              <a:t>Stall Training </a:t>
            </a:r>
          </a:p>
        </p:txBody>
      </p:sp>
      <p:sp>
        <p:nvSpPr>
          <p:cNvPr id="3" name="ตัวแทนเนื้อหา 2">
            <a:extLst>
              <a:ext uri="{FF2B5EF4-FFF2-40B4-BE49-F238E27FC236}">
                <a16:creationId xmlns:a16="http://schemas.microsoft.com/office/drawing/2014/main" id="{B80A6A8B-096A-98D0-8272-5E84ECC7685D}"/>
              </a:ext>
            </a:extLst>
          </p:cNvPr>
          <p:cNvSpPr>
            <a:spLocks noGrp="1"/>
          </p:cNvSpPr>
          <p:nvPr>
            <p:ph idx="1"/>
          </p:nvPr>
        </p:nvSpPr>
        <p:spPr>
          <a:xfrm>
            <a:off x="957942" y="2105943"/>
            <a:ext cx="10929257" cy="4486275"/>
          </a:xfrm>
        </p:spPr>
        <p:txBody>
          <a:bodyPr>
            <a:normAutofit/>
          </a:bodyPr>
          <a:lstStyle/>
          <a:p>
            <a:pPr marL="0" indent="0" algn="thaiDist">
              <a:buNone/>
            </a:pPr>
            <a:r>
              <a:rPr lang="en-US" sz="2400" dirty="0">
                <a:latin typeface="+mj-lt"/>
                <a:cs typeface="TH SarabunPSK" panose="020B0500040200020003" pitchFamily="34" charset="-34"/>
              </a:rPr>
              <a:t>7. Failure to maintain proper coordination with the rudder throughout the stall and recovery. </a:t>
            </a:r>
          </a:p>
          <a:p>
            <a:pPr marL="0" indent="0" algn="thaiDist">
              <a:buNone/>
            </a:pPr>
            <a:r>
              <a:rPr lang="en-US" sz="2400" dirty="0">
                <a:latin typeface="+mj-lt"/>
                <a:cs typeface="TH SarabunPSK" panose="020B0500040200020003" pitchFamily="34" charset="-34"/>
              </a:rPr>
              <a:t>8. Recovering before reaching the critical AOA when practicing the full stall maneuver. </a:t>
            </a:r>
          </a:p>
          <a:p>
            <a:pPr marL="0" indent="0" algn="thaiDist">
              <a:buNone/>
            </a:pPr>
            <a:r>
              <a:rPr lang="en-US" sz="2400" dirty="0">
                <a:latin typeface="+mj-lt"/>
                <a:cs typeface="TH SarabunPSK" panose="020B0500040200020003" pitchFamily="34" charset="-34"/>
              </a:rPr>
              <a:t>9. Not disconnecting the wing leveler or autopilot, if equipped, prior to reducing AOA. </a:t>
            </a:r>
          </a:p>
          <a:p>
            <a:pPr marL="0" indent="0" algn="thaiDist">
              <a:buNone/>
            </a:pPr>
            <a:r>
              <a:rPr lang="en-US" sz="2400" dirty="0">
                <a:latin typeface="+mj-lt"/>
                <a:cs typeface="TH SarabunPSK" panose="020B0500040200020003" pitchFamily="34" charset="-34"/>
              </a:rPr>
              <a:t>10. Recovery is attempted without recognizing the importance of pitch control and AOA. </a:t>
            </a:r>
          </a:p>
          <a:p>
            <a:pPr marL="0" indent="0" algn="thaiDist">
              <a:buNone/>
            </a:pPr>
            <a:r>
              <a:rPr lang="en-US" sz="2400" dirty="0">
                <a:latin typeface="+mj-lt"/>
                <a:cs typeface="TH SarabunPSK" panose="020B0500040200020003" pitchFamily="34" charset="-34"/>
              </a:rPr>
              <a:t>11. Not maintaining a nose down control input until the stall warning is eliminated. </a:t>
            </a:r>
          </a:p>
          <a:p>
            <a:pPr marL="0" indent="0" algn="thaiDist">
              <a:buNone/>
            </a:pPr>
            <a:r>
              <a:rPr lang="en-US" sz="2400" dirty="0">
                <a:latin typeface="+mj-lt"/>
                <a:cs typeface="TH SarabunPSK" panose="020B0500040200020003" pitchFamily="34" charset="-34"/>
              </a:rPr>
              <a:t>12. Pilot attempts to level the wings before reducing AOA. </a:t>
            </a:r>
          </a:p>
        </p:txBody>
      </p:sp>
      <p:sp>
        <p:nvSpPr>
          <p:cNvPr id="4" name="กล่องข้อความ 3">
            <a:extLst>
              <a:ext uri="{FF2B5EF4-FFF2-40B4-BE49-F238E27FC236}">
                <a16:creationId xmlns:a16="http://schemas.microsoft.com/office/drawing/2014/main" id="{E3752A96-B045-1C8E-A50A-09A8C32CE4C0}"/>
              </a:ext>
            </a:extLst>
          </p:cNvPr>
          <p:cNvSpPr txBox="1"/>
          <p:nvPr/>
        </p:nvSpPr>
        <p:spPr>
          <a:xfrm>
            <a:off x="957942" y="1398300"/>
            <a:ext cx="3044423" cy="584775"/>
          </a:xfrm>
          <a:prstGeom prst="rect">
            <a:avLst/>
          </a:prstGeom>
          <a:noFill/>
        </p:spPr>
        <p:txBody>
          <a:bodyPr wrap="non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TH SarabunPSK" panose="020B0500040200020003" pitchFamily="34" charset="-34"/>
              </a:rPr>
              <a:t>Common Errors </a:t>
            </a:r>
          </a:p>
        </p:txBody>
      </p:sp>
    </p:spTree>
    <p:extLst>
      <p:ext uri="{BB962C8B-B14F-4D97-AF65-F5344CB8AC3E}">
        <p14:creationId xmlns:p14="http://schemas.microsoft.com/office/powerpoint/2010/main" val="8325290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581CE-D38E-8936-9D75-9FF91F3D66FB}"/>
            </a:ext>
          </a:extLst>
        </p:cNvPr>
        <p:cNvGrpSpPr/>
        <p:nvPr/>
      </p:nvGrpSpPr>
      <p:grpSpPr>
        <a:xfrm>
          <a:off x="0" y="0"/>
          <a:ext cx="0" cy="0"/>
          <a:chOff x="0" y="0"/>
          <a:chExt cx="0" cy="0"/>
        </a:xfrm>
      </p:grpSpPr>
      <p:sp>
        <p:nvSpPr>
          <p:cNvPr id="2" name="ชื่อเรื่อง 1">
            <a:extLst>
              <a:ext uri="{FF2B5EF4-FFF2-40B4-BE49-F238E27FC236}">
                <a16:creationId xmlns:a16="http://schemas.microsoft.com/office/drawing/2014/main" id="{14A8F0F7-45C2-B9ED-2D84-833A747EA092}"/>
              </a:ext>
            </a:extLst>
          </p:cNvPr>
          <p:cNvSpPr>
            <a:spLocks noGrp="1"/>
          </p:cNvSpPr>
          <p:nvPr>
            <p:ph type="title"/>
          </p:nvPr>
        </p:nvSpPr>
        <p:spPr/>
        <p:txBody>
          <a:bodyPr/>
          <a:lstStyle/>
          <a:p>
            <a:r>
              <a:rPr lang="en-US" b="1" dirty="0">
                <a:cs typeface="TH SarabunPSK" panose="020B0500040200020003" pitchFamily="34" charset="-34"/>
              </a:rPr>
              <a:t>Stall Training </a:t>
            </a:r>
          </a:p>
        </p:txBody>
      </p:sp>
      <p:sp>
        <p:nvSpPr>
          <p:cNvPr id="3" name="ตัวแทนเนื้อหา 2">
            <a:extLst>
              <a:ext uri="{FF2B5EF4-FFF2-40B4-BE49-F238E27FC236}">
                <a16:creationId xmlns:a16="http://schemas.microsoft.com/office/drawing/2014/main" id="{7FDB9DCB-0BBB-4A49-42F5-5D195C112ACF}"/>
              </a:ext>
            </a:extLst>
          </p:cNvPr>
          <p:cNvSpPr>
            <a:spLocks noGrp="1"/>
          </p:cNvSpPr>
          <p:nvPr>
            <p:ph idx="1"/>
          </p:nvPr>
        </p:nvSpPr>
        <p:spPr>
          <a:xfrm>
            <a:off x="957942" y="2105943"/>
            <a:ext cx="10929257" cy="4486275"/>
          </a:xfrm>
        </p:spPr>
        <p:txBody>
          <a:bodyPr>
            <a:normAutofit/>
          </a:bodyPr>
          <a:lstStyle/>
          <a:p>
            <a:pPr marL="0" indent="0" algn="thaiDist">
              <a:buNone/>
            </a:pPr>
            <a:r>
              <a:rPr lang="en-US" sz="2400" dirty="0">
                <a:latin typeface="+mj-lt"/>
                <a:cs typeface="TH SarabunPSK" panose="020B0500040200020003" pitchFamily="34" charset="-34"/>
              </a:rPr>
              <a:t>13. Pilot attempts to recover with power before reducing AOA.</a:t>
            </a:r>
          </a:p>
          <a:p>
            <a:pPr marL="0" indent="0" algn="thaiDist">
              <a:buNone/>
            </a:pPr>
            <a:r>
              <a:rPr lang="en-US" sz="2400" dirty="0">
                <a:latin typeface="+mj-lt"/>
                <a:cs typeface="TH SarabunPSK" panose="020B0500040200020003" pitchFamily="34" charset="-34"/>
              </a:rPr>
              <a:t>14. Failure to roll wings level after AOA reduction and stall warning is eliminated. </a:t>
            </a:r>
          </a:p>
          <a:p>
            <a:pPr marL="0" indent="0" algn="thaiDist">
              <a:buNone/>
            </a:pPr>
            <a:r>
              <a:rPr lang="en-US" sz="2400" dirty="0">
                <a:latin typeface="+mj-lt"/>
                <a:cs typeface="TH SarabunPSK" panose="020B0500040200020003" pitchFamily="34" charset="-34"/>
              </a:rPr>
              <a:t>15. Inadvertent secondary stall during recovery. </a:t>
            </a:r>
          </a:p>
          <a:p>
            <a:pPr marL="0" indent="0" algn="thaiDist">
              <a:buNone/>
            </a:pPr>
            <a:r>
              <a:rPr lang="en-US" sz="2400" dirty="0">
                <a:latin typeface="+mj-lt"/>
                <a:cs typeface="TH SarabunPSK" panose="020B0500040200020003" pitchFamily="34" charset="-34"/>
              </a:rPr>
              <a:t>16. Excessive forward-elevator pressure during recovery resulting in low or negative G load. </a:t>
            </a:r>
          </a:p>
          <a:p>
            <a:pPr marL="0" indent="0" algn="thaiDist">
              <a:buNone/>
            </a:pPr>
            <a:r>
              <a:rPr lang="en-US" sz="2400" dirty="0">
                <a:latin typeface="+mj-lt"/>
                <a:cs typeface="TH SarabunPSK" panose="020B0500040200020003" pitchFamily="34" charset="-34"/>
              </a:rPr>
              <a:t>17. Excessive airspeed buildup during recovery. </a:t>
            </a:r>
          </a:p>
          <a:p>
            <a:pPr marL="0" indent="0" algn="thaiDist">
              <a:buNone/>
            </a:pPr>
            <a:r>
              <a:rPr lang="en-US" sz="2400" dirty="0">
                <a:latin typeface="+mj-lt"/>
                <a:cs typeface="TH SarabunPSK" panose="020B0500040200020003" pitchFamily="34" charset="-34"/>
              </a:rPr>
              <a:t>18. Losing situational awareness and failing to return to desired flightpath or follow ATC instructions.</a:t>
            </a:r>
          </a:p>
        </p:txBody>
      </p:sp>
      <p:sp>
        <p:nvSpPr>
          <p:cNvPr id="4" name="กล่องข้อความ 3">
            <a:extLst>
              <a:ext uri="{FF2B5EF4-FFF2-40B4-BE49-F238E27FC236}">
                <a16:creationId xmlns:a16="http://schemas.microsoft.com/office/drawing/2014/main" id="{6CCEA4D5-4E8D-C54B-150A-75937538F50A}"/>
              </a:ext>
            </a:extLst>
          </p:cNvPr>
          <p:cNvSpPr txBox="1"/>
          <p:nvPr/>
        </p:nvSpPr>
        <p:spPr>
          <a:xfrm>
            <a:off x="957942" y="1398300"/>
            <a:ext cx="3044423" cy="584775"/>
          </a:xfrm>
          <a:prstGeom prst="rect">
            <a:avLst/>
          </a:prstGeom>
          <a:noFill/>
        </p:spPr>
        <p:txBody>
          <a:bodyPr wrap="non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TH SarabunPSK" panose="020B0500040200020003" pitchFamily="34" charset="-34"/>
              </a:rPr>
              <a:t>Common Errors </a:t>
            </a:r>
          </a:p>
        </p:txBody>
      </p:sp>
    </p:spTree>
    <p:extLst>
      <p:ext uri="{BB962C8B-B14F-4D97-AF65-F5344CB8AC3E}">
        <p14:creationId xmlns:p14="http://schemas.microsoft.com/office/powerpoint/2010/main" val="390863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2D70A7A-3E3A-9A18-E030-951F838A036B}"/>
              </a:ext>
            </a:extLst>
          </p:cNvPr>
          <p:cNvSpPr>
            <a:spLocks noGrp="1"/>
          </p:cNvSpPr>
          <p:nvPr>
            <p:ph type="title"/>
          </p:nvPr>
        </p:nvSpPr>
        <p:spPr>
          <a:xfrm>
            <a:off x="6902848" y="2670877"/>
            <a:ext cx="3917552" cy="1516246"/>
          </a:xfrm>
        </p:spPr>
        <p:txBody>
          <a:bodyPr vert="horz" wrap="square" lIns="91440" tIns="45720" rIns="91440" bIns="45720" rtlCol="0" anchor="t">
            <a:normAutofit/>
          </a:bodyPr>
          <a:lstStyle/>
          <a:p>
            <a:pPr algn="ctr"/>
            <a:r>
              <a:rPr lang="en-US" sz="72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SPIN</a:t>
            </a:r>
          </a:p>
        </p:txBody>
      </p:sp>
      <p:pic>
        <p:nvPicPr>
          <p:cNvPr id="6" name="ตัวแทนเนื้อหา 5">
            <a:extLst>
              <a:ext uri="{FF2B5EF4-FFF2-40B4-BE49-F238E27FC236}">
                <a16:creationId xmlns:a16="http://schemas.microsoft.com/office/drawing/2014/main" id="{EEC42DCD-CDD9-4D29-A6A5-28660ACB2C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4755" y="440657"/>
            <a:ext cx="5045644" cy="5637593"/>
          </a:xfrm>
          <a:prstGeom prst="rect">
            <a:avLst/>
          </a:prstGeom>
        </p:spPr>
      </p:pic>
    </p:spTree>
    <p:extLst>
      <p:ext uri="{BB962C8B-B14F-4D97-AF65-F5344CB8AC3E}">
        <p14:creationId xmlns:p14="http://schemas.microsoft.com/office/powerpoint/2010/main" val="42258609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F4701F7-9B96-B4A4-FA7F-83622C8974CC}"/>
              </a:ext>
            </a:extLst>
          </p:cNvPr>
          <p:cNvSpPr>
            <a:spLocks noGrp="1"/>
          </p:cNvSpPr>
          <p:nvPr>
            <p:ph type="title"/>
          </p:nvPr>
        </p:nvSpPr>
        <p:spPr>
          <a:xfrm>
            <a:off x="4702628" y="365125"/>
            <a:ext cx="6651171" cy="1325563"/>
          </a:xfrm>
        </p:spPr>
        <p:txBody>
          <a:bodyPr>
            <a:normAutofit/>
          </a:bodyPr>
          <a:lstStyle/>
          <a:p>
            <a:r>
              <a:rPr lang="en-US" sz="4200" b="1" dirty="0">
                <a:latin typeface="TH SarabunPSK" panose="020B0500040200020003" pitchFamily="34" charset="-34"/>
                <a:cs typeface="TH SarabunPSK" panose="020B0500040200020003" pitchFamily="34" charset="-34"/>
              </a:rPr>
              <a:t>Spin Awareness</a:t>
            </a:r>
            <a:endParaRPr lang="en-US" sz="4200" dirty="0"/>
          </a:p>
        </p:txBody>
      </p:sp>
      <p:sp>
        <p:nvSpPr>
          <p:cNvPr id="4" name="ตัวแทนเนื้อหา 3">
            <a:extLst>
              <a:ext uri="{FF2B5EF4-FFF2-40B4-BE49-F238E27FC236}">
                <a16:creationId xmlns:a16="http://schemas.microsoft.com/office/drawing/2014/main" id="{E09AA601-FD4C-40C0-9202-BF16AD189AA3}"/>
              </a:ext>
            </a:extLst>
          </p:cNvPr>
          <p:cNvSpPr>
            <a:spLocks noGrp="1"/>
          </p:cNvSpPr>
          <p:nvPr>
            <p:ph idx="1"/>
          </p:nvPr>
        </p:nvSpPr>
        <p:spPr>
          <a:xfrm>
            <a:off x="4983480" y="1825625"/>
            <a:ext cx="6487886" cy="4351338"/>
          </a:xfrm>
          <a:prstGeom prst="rect">
            <a:avLst/>
          </a:prstGeom>
        </p:spPr>
        <p:txBody>
          <a:bodyPr>
            <a:normAutofit/>
          </a:bodyPr>
          <a:lstStyle/>
          <a:p>
            <a:r>
              <a:rPr lang="en-US" dirty="0">
                <a:latin typeface="TH SarabunPSK" panose="020B0500040200020003" pitchFamily="34" charset="-34"/>
                <a:cs typeface="TH SarabunPSK" panose="020B0500040200020003" pitchFamily="34" charset="-34"/>
              </a:rPr>
              <a:t>A spin is an aggravated stall condition that may result after a stall occurs. Mishandling of yaw control during a stall increases the likelihood of a spin entry. A spin results in the airplane following a downward corkscrew path. During a spin, the airplane rotates around its vertical axis affected by different lift and drag forces on each wing, and the airplane descends due to gravity, rolling, yawing, and pitching in a spiral path.</a:t>
            </a:r>
          </a:p>
        </p:txBody>
      </p:sp>
      <p:pic>
        <p:nvPicPr>
          <p:cNvPr id="6" name="Picture 5" descr="Black and white airplane">
            <a:extLst>
              <a:ext uri="{FF2B5EF4-FFF2-40B4-BE49-F238E27FC236}">
                <a16:creationId xmlns:a16="http://schemas.microsoft.com/office/drawing/2014/main" id="{6D3F3E66-EB63-13DA-EAB3-13BCEDE0833F}"/>
              </a:ext>
            </a:extLst>
          </p:cNvPr>
          <p:cNvPicPr>
            <a:picLocks noChangeAspect="1"/>
          </p:cNvPicPr>
          <p:nvPr/>
        </p:nvPicPr>
        <p:blipFill>
          <a:blip r:embed="rId3"/>
          <a:srcRect l="29365" r="28360" b="-1"/>
          <a:stretch>
            <a:fillRect/>
          </a:stretch>
        </p:blipFill>
        <p:spPr>
          <a:xfrm>
            <a:off x="20" y="10"/>
            <a:ext cx="4343380" cy="6857990"/>
          </a:xfrm>
          <a:prstGeom prst="rect">
            <a:avLst/>
          </a:prstGeom>
        </p:spPr>
      </p:pic>
    </p:spTree>
    <p:extLst>
      <p:ext uri="{BB962C8B-B14F-4D97-AF65-F5344CB8AC3E}">
        <p14:creationId xmlns:p14="http://schemas.microsoft.com/office/powerpoint/2010/main" val="42549038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3BE62639-EBD7-08AE-6B74-4C4053CC275C}"/>
              </a:ext>
            </a:extLst>
          </p:cNvPr>
          <p:cNvSpPr>
            <a:spLocks noGrp="1"/>
          </p:cNvSpPr>
          <p:nvPr>
            <p:ph type="title"/>
          </p:nvPr>
        </p:nvSpPr>
        <p:spPr>
          <a:xfrm>
            <a:off x="8368174" y="240697"/>
            <a:ext cx="3429000" cy="1622744"/>
          </a:xfrm>
        </p:spPr>
        <p:txBody>
          <a:bodyPr anchor="b">
            <a:normAutofit/>
          </a:bodyPr>
          <a:lstStyle/>
          <a:p>
            <a:r>
              <a:rPr lang="en-US" sz="3600" b="1" dirty="0">
                <a:solidFill>
                  <a:schemeClr val="tx1"/>
                </a:solidFill>
                <a:cs typeface="TH SarabunPSK" panose="020B0500040200020003" pitchFamily="34" charset="-34"/>
              </a:rPr>
              <a:t>Spin Procedures</a:t>
            </a:r>
            <a:br>
              <a:rPr lang="en-US" sz="3600" b="1" dirty="0">
                <a:solidFill>
                  <a:schemeClr val="tx1"/>
                </a:solidFill>
                <a:latin typeface="TH SarabunPSK" panose="020B0500040200020003" pitchFamily="34" charset="-34"/>
                <a:cs typeface="TH SarabunPSK" panose="020B0500040200020003" pitchFamily="34" charset="-34"/>
              </a:rPr>
            </a:br>
            <a:endParaRPr lang="en-US" sz="3600" dirty="0">
              <a:solidFill>
                <a:schemeClr val="tx1"/>
              </a:solidFill>
            </a:endParaRPr>
          </a:p>
        </p:txBody>
      </p:sp>
      <p:pic>
        <p:nvPicPr>
          <p:cNvPr id="7" name="รูปภาพ 6">
            <a:extLst>
              <a:ext uri="{FF2B5EF4-FFF2-40B4-BE49-F238E27FC236}">
                <a16:creationId xmlns:a16="http://schemas.microsoft.com/office/drawing/2014/main" id="{9B6CEFB5-CC41-43EC-9C70-B3B6875B7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8" y="1131264"/>
            <a:ext cx="6833412" cy="4595469"/>
          </a:xfrm>
          <a:prstGeom prst="rect">
            <a:avLst/>
          </a:prstGeom>
        </p:spPr>
      </p:pic>
      <p:sp>
        <p:nvSpPr>
          <p:cNvPr id="3" name="ตัวแทนเนื้อหา 2">
            <a:extLst>
              <a:ext uri="{FF2B5EF4-FFF2-40B4-BE49-F238E27FC236}">
                <a16:creationId xmlns:a16="http://schemas.microsoft.com/office/drawing/2014/main" id="{794B945D-8911-FD6B-A00C-712229522BF4}"/>
              </a:ext>
            </a:extLst>
          </p:cNvPr>
          <p:cNvSpPr>
            <a:spLocks noGrp="1"/>
          </p:cNvSpPr>
          <p:nvPr>
            <p:ph idx="1"/>
          </p:nvPr>
        </p:nvSpPr>
        <p:spPr>
          <a:xfrm>
            <a:off x="8446435" y="1863441"/>
            <a:ext cx="3429000" cy="3774230"/>
          </a:xfrm>
        </p:spPr>
        <p:txBody>
          <a:bodyPr>
            <a:normAutofit/>
          </a:bodyPr>
          <a:lstStyle/>
          <a:p>
            <a:r>
              <a:rPr lang="en-US" sz="2400" b="1" dirty="0">
                <a:gradFill>
                  <a:gsLst>
                    <a:gs pos="34000">
                      <a:schemeClr val="tx1">
                        <a:lumMod val="93000"/>
                      </a:schemeClr>
                    </a:gs>
                    <a:gs pos="0">
                      <a:schemeClr val="bg1">
                        <a:lumMod val="25000"/>
                        <a:lumOff val="75000"/>
                      </a:schemeClr>
                    </a:gs>
                    <a:gs pos="100000">
                      <a:schemeClr val="tx1"/>
                    </a:gs>
                  </a:gsLst>
                  <a:lin ang="4800000" scaled="0"/>
                </a:gradFill>
                <a:latin typeface="+mj-lt"/>
                <a:cs typeface="TH SarabunPSK" panose="020B0500040200020003" pitchFamily="34" charset="-34"/>
              </a:rPr>
              <a:t>Four phases of a spin</a:t>
            </a:r>
            <a:r>
              <a:rPr lang="en-US" sz="2400" dirty="0">
                <a:gradFill>
                  <a:gsLst>
                    <a:gs pos="34000">
                      <a:schemeClr val="tx1">
                        <a:lumMod val="93000"/>
                      </a:schemeClr>
                    </a:gs>
                    <a:gs pos="0">
                      <a:schemeClr val="bg1">
                        <a:lumMod val="25000"/>
                        <a:lumOff val="75000"/>
                      </a:schemeClr>
                    </a:gs>
                    <a:gs pos="100000">
                      <a:schemeClr val="tx1"/>
                    </a:gs>
                  </a:gsLst>
                  <a:lin ang="4800000" scaled="0"/>
                </a:gradFill>
                <a:latin typeface="+mj-lt"/>
                <a:cs typeface="TH SarabunPSK" panose="020B0500040200020003" pitchFamily="34" charset="-34"/>
              </a:rPr>
              <a:t>: </a:t>
            </a:r>
          </a:p>
          <a:p>
            <a:r>
              <a:rPr lang="en-US" sz="2400" dirty="0">
                <a:gradFill>
                  <a:gsLst>
                    <a:gs pos="34000">
                      <a:schemeClr val="tx1">
                        <a:lumMod val="93000"/>
                      </a:schemeClr>
                    </a:gs>
                    <a:gs pos="0">
                      <a:schemeClr val="bg1">
                        <a:lumMod val="25000"/>
                        <a:lumOff val="75000"/>
                      </a:schemeClr>
                    </a:gs>
                    <a:gs pos="100000">
                      <a:schemeClr val="tx1"/>
                    </a:gs>
                  </a:gsLst>
                  <a:lin ang="4800000" scaled="0"/>
                </a:gradFill>
                <a:latin typeface="+mj-lt"/>
                <a:cs typeface="TH SarabunPSK" panose="020B0500040200020003" pitchFamily="34" charset="-34"/>
              </a:rPr>
              <a:t>Entry</a:t>
            </a:r>
          </a:p>
          <a:p>
            <a:r>
              <a:rPr lang="en-US" sz="2400" dirty="0">
                <a:gradFill>
                  <a:gsLst>
                    <a:gs pos="34000">
                      <a:schemeClr val="tx1">
                        <a:lumMod val="93000"/>
                      </a:schemeClr>
                    </a:gs>
                    <a:gs pos="0">
                      <a:schemeClr val="bg1">
                        <a:lumMod val="25000"/>
                        <a:lumOff val="75000"/>
                      </a:schemeClr>
                    </a:gs>
                    <a:gs pos="100000">
                      <a:schemeClr val="tx1"/>
                    </a:gs>
                  </a:gsLst>
                  <a:lin ang="4800000" scaled="0"/>
                </a:gradFill>
                <a:latin typeface="+mj-lt"/>
                <a:cs typeface="TH SarabunPSK" panose="020B0500040200020003" pitchFamily="34" charset="-34"/>
              </a:rPr>
              <a:t>Incipient</a:t>
            </a:r>
          </a:p>
          <a:p>
            <a:r>
              <a:rPr lang="en-US" sz="2400" dirty="0">
                <a:gradFill>
                  <a:gsLst>
                    <a:gs pos="34000">
                      <a:schemeClr val="tx1">
                        <a:lumMod val="93000"/>
                      </a:schemeClr>
                    </a:gs>
                    <a:gs pos="0">
                      <a:schemeClr val="bg1">
                        <a:lumMod val="25000"/>
                        <a:lumOff val="75000"/>
                      </a:schemeClr>
                    </a:gs>
                    <a:gs pos="100000">
                      <a:schemeClr val="tx1"/>
                    </a:gs>
                  </a:gsLst>
                  <a:lin ang="4800000" scaled="0"/>
                </a:gradFill>
                <a:latin typeface="+mj-lt"/>
                <a:cs typeface="TH SarabunPSK" panose="020B0500040200020003" pitchFamily="34" charset="-34"/>
              </a:rPr>
              <a:t>Developed</a:t>
            </a:r>
          </a:p>
          <a:p>
            <a:r>
              <a:rPr lang="en-US" sz="2400" dirty="0">
                <a:gradFill>
                  <a:gsLst>
                    <a:gs pos="34000">
                      <a:schemeClr val="tx1">
                        <a:lumMod val="93000"/>
                      </a:schemeClr>
                    </a:gs>
                    <a:gs pos="0">
                      <a:schemeClr val="bg1">
                        <a:lumMod val="25000"/>
                        <a:lumOff val="75000"/>
                      </a:schemeClr>
                    </a:gs>
                    <a:gs pos="100000">
                      <a:schemeClr val="tx1"/>
                    </a:gs>
                  </a:gsLst>
                  <a:lin ang="4800000" scaled="0"/>
                </a:gradFill>
                <a:latin typeface="+mj-lt"/>
                <a:cs typeface="TH SarabunPSK" panose="020B0500040200020003" pitchFamily="34" charset="-34"/>
              </a:rPr>
              <a:t>recovery</a:t>
            </a:r>
            <a:endParaRPr lang="en-US" sz="2400" dirty="0">
              <a:gradFill>
                <a:gsLst>
                  <a:gs pos="34000">
                    <a:schemeClr val="tx1">
                      <a:lumMod val="93000"/>
                    </a:schemeClr>
                  </a:gs>
                  <a:gs pos="0">
                    <a:schemeClr val="bg1">
                      <a:lumMod val="25000"/>
                      <a:lumOff val="75000"/>
                    </a:schemeClr>
                  </a:gs>
                  <a:gs pos="100000">
                    <a:schemeClr val="tx1"/>
                  </a:gs>
                </a:gsLst>
                <a:lin ang="4800000" scaled="0"/>
              </a:gradFill>
              <a:latin typeface="+mj-lt"/>
            </a:endParaRPr>
          </a:p>
        </p:txBody>
      </p:sp>
    </p:spTree>
    <p:extLst>
      <p:ext uri="{BB962C8B-B14F-4D97-AF65-F5344CB8AC3E}">
        <p14:creationId xmlns:p14="http://schemas.microsoft.com/office/powerpoint/2010/main" val="39470225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9DC5D6-5AC3-23B7-522F-2143EC395A8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66CFD14-EE2F-FE48-19FA-CF31738CF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4" name="Rectangle 13">
            <a:extLst>
              <a:ext uri="{FF2B5EF4-FFF2-40B4-BE49-F238E27FC236}">
                <a16:creationId xmlns:a16="http://schemas.microsoft.com/office/drawing/2014/main" id="{ED5F1556-684A-21AE-5D40-D3A1298BB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2961B632-F7D3-4E2F-6B30-09D0F697D9FA}"/>
              </a:ext>
            </a:extLst>
          </p:cNvPr>
          <p:cNvSpPr>
            <a:spLocks noGrp="1"/>
          </p:cNvSpPr>
          <p:nvPr>
            <p:ph type="title"/>
          </p:nvPr>
        </p:nvSpPr>
        <p:spPr>
          <a:xfrm>
            <a:off x="8368174" y="240697"/>
            <a:ext cx="3429000" cy="1622744"/>
          </a:xfrm>
        </p:spPr>
        <p:txBody>
          <a:bodyPr anchor="b">
            <a:normAutofit/>
          </a:bodyPr>
          <a:lstStyle/>
          <a:p>
            <a:r>
              <a:rPr lang="en-US" sz="3600" b="1" dirty="0">
                <a:solidFill>
                  <a:schemeClr val="tx1"/>
                </a:solidFill>
                <a:cs typeface="TH SarabunPSK" panose="020B0500040200020003" pitchFamily="34" charset="-34"/>
              </a:rPr>
              <a:t>Spin Procedures</a:t>
            </a:r>
            <a:br>
              <a:rPr lang="en-US" sz="3600" b="1" dirty="0">
                <a:solidFill>
                  <a:schemeClr val="tx1"/>
                </a:solidFill>
                <a:latin typeface="TH SarabunPSK" panose="020B0500040200020003" pitchFamily="34" charset="-34"/>
                <a:cs typeface="TH SarabunPSK" panose="020B0500040200020003" pitchFamily="34" charset="-34"/>
              </a:rPr>
            </a:br>
            <a:endParaRPr lang="en-US" sz="3600" dirty="0">
              <a:solidFill>
                <a:schemeClr val="tx1"/>
              </a:solidFill>
            </a:endParaRPr>
          </a:p>
        </p:txBody>
      </p:sp>
      <p:sp>
        <p:nvSpPr>
          <p:cNvPr id="3" name="ตัวแทนเนื้อหา 2">
            <a:extLst>
              <a:ext uri="{FF2B5EF4-FFF2-40B4-BE49-F238E27FC236}">
                <a16:creationId xmlns:a16="http://schemas.microsoft.com/office/drawing/2014/main" id="{9AC2C2A5-758D-7804-7D8E-47036730CD94}"/>
              </a:ext>
            </a:extLst>
          </p:cNvPr>
          <p:cNvSpPr>
            <a:spLocks noGrp="1"/>
          </p:cNvSpPr>
          <p:nvPr>
            <p:ph idx="1"/>
          </p:nvPr>
        </p:nvSpPr>
        <p:spPr>
          <a:xfrm>
            <a:off x="8129872" y="1349829"/>
            <a:ext cx="3866185" cy="5267474"/>
          </a:xfrm>
        </p:spPr>
        <p:txBody>
          <a:bodyPr>
            <a:normAutofit fontScale="85000" lnSpcReduction="10000"/>
          </a:bodyPr>
          <a:lstStyle/>
          <a:p>
            <a:pPr algn="thaiDist"/>
            <a:r>
              <a:rPr lang="en-US" sz="2400" b="1" dirty="0">
                <a:latin typeface="+mj-lt"/>
                <a:cs typeface="TH SarabunPSK" panose="020B0500040200020003" pitchFamily="34" charset="-34"/>
              </a:rPr>
              <a:t>Entry Phase </a:t>
            </a:r>
          </a:p>
          <a:p>
            <a:r>
              <a:rPr lang="en-US" sz="2400" dirty="0">
                <a:latin typeface="+mj-lt"/>
                <a:cs typeface="TH SarabunPSK" panose="020B0500040200020003" pitchFamily="34" charset="-34"/>
              </a:rPr>
              <a:t>The entry procedure for demonstrating a spin is similar to a power-off stall. During the entry, the pilot should slowly reduce power to idle, while </a:t>
            </a:r>
          </a:p>
          <a:p>
            <a:r>
              <a:rPr lang="en-US" sz="2400" dirty="0">
                <a:latin typeface="+mj-lt"/>
                <a:cs typeface="TH SarabunPSK" panose="020B0500040200020003" pitchFamily="34" charset="-34"/>
              </a:rPr>
              <a:t>simultaneously raising the nose to a pitch attitude that ensures a stall. </a:t>
            </a:r>
          </a:p>
          <a:p>
            <a:r>
              <a:rPr lang="en-US" sz="2400" dirty="0">
                <a:latin typeface="+mj-lt"/>
                <a:cs typeface="TH SarabunPSK" panose="020B0500040200020003" pitchFamily="34" charset="-34"/>
              </a:rPr>
              <a:t>As the airplane approaches a stall, the pilot smoothly applies full rudder in the direction of the desired spin rotation while applying full back (up) elevator to the limit of travel. Unless AFM/POH specifies otherwise, ailerons are maintained in the neutral position during the spin procedure.</a:t>
            </a:r>
            <a:endParaRPr lang="en-US" sz="3600" dirty="0">
              <a:latin typeface="+mj-lt"/>
              <a:cs typeface="TH SarabunPSK" panose="020B0500040200020003" pitchFamily="34" charset="-34"/>
            </a:endParaRPr>
          </a:p>
        </p:txBody>
      </p:sp>
      <p:pic>
        <p:nvPicPr>
          <p:cNvPr id="4" name="รูปภาพ 3">
            <a:extLst>
              <a:ext uri="{FF2B5EF4-FFF2-40B4-BE49-F238E27FC236}">
                <a16:creationId xmlns:a16="http://schemas.microsoft.com/office/drawing/2014/main" id="{B3972B27-C51B-EE79-9FB9-8FC1A8F65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9" y="936116"/>
            <a:ext cx="7828090" cy="5270804"/>
          </a:xfrm>
          <a:prstGeom prst="rect">
            <a:avLst/>
          </a:prstGeom>
        </p:spPr>
      </p:pic>
      <p:sp>
        <p:nvSpPr>
          <p:cNvPr id="5" name="สี่เหลี่ยมผืนผ้า: มุมมน 4">
            <a:extLst>
              <a:ext uri="{FF2B5EF4-FFF2-40B4-BE49-F238E27FC236}">
                <a16:creationId xmlns:a16="http://schemas.microsoft.com/office/drawing/2014/main" id="{28464D3C-F7D7-DB4E-DD5E-CD6D94A41EA3}"/>
              </a:ext>
            </a:extLst>
          </p:cNvPr>
          <p:cNvSpPr/>
          <p:nvPr/>
        </p:nvSpPr>
        <p:spPr>
          <a:xfrm>
            <a:off x="394825" y="1863441"/>
            <a:ext cx="4765003" cy="3895102"/>
          </a:xfrm>
          <a:prstGeom prst="roundRect">
            <a:avLst/>
          </a:prstGeom>
          <a:noFill/>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906268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15BCFB-0086-2332-10E1-EABAFDD1077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1801870-BA7D-2D4E-A054-43A5F8572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4" name="Rectangle 13">
            <a:extLst>
              <a:ext uri="{FF2B5EF4-FFF2-40B4-BE49-F238E27FC236}">
                <a16:creationId xmlns:a16="http://schemas.microsoft.com/office/drawing/2014/main" id="{ABA82ED3-9C83-B540-A29B-02EF1BDC3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ชื่อเรื่อง 1">
            <a:extLst>
              <a:ext uri="{FF2B5EF4-FFF2-40B4-BE49-F238E27FC236}">
                <a16:creationId xmlns:a16="http://schemas.microsoft.com/office/drawing/2014/main" id="{C9A49254-5F64-DB47-B267-A83286365B42}"/>
              </a:ext>
            </a:extLst>
          </p:cNvPr>
          <p:cNvSpPr>
            <a:spLocks noGrp="1"/>
          </p:cNvSpPr>
          <p:nvPr>
            <p:ph type="title"/>
          </p:nvPr>
        </p:nvSpPr>
        <p:spPr>
          <a:xfrm>
            <a:off x="8368174" y="240697"/>
            <a:ext cx="3429000" cy="1622744"/>
          </a:xfrm>
        </p:spPr>
        <p:txBody>
          <a:bodyPr anchor="b">
            <a:normAutofit/>
          </a:bodyPr>
          <a:lstStyle/>
          <a:p>
            <a:r>
              <a:rPr lang="en-US" sz="3600" b="1" dirty="0">
                <a:solidFill>
                  <a:schemeClr val="tx1"/>
                </a:solidFill>
                <a:cs typeface="TH SarabunPSK" panose="020B0500040200020003" pitchFamily="34" charset="-34"/>
              </a:rPr>
              <a:t>Spin Procedures</a:t>
            </a:r>
            <a:br>
              <a:rPr lang="en-US" sz="3600" b="1" dirty="0">
                <a:solidFill>
                  <a:schemeClr val="tx1"/>
                </a:solidFill>
                <a:latin typeface="TH SarabunPSK" panose="020B0500040200020003" pitchFamily="34" charset="-34"/>
                <a:cs typeface="TH SarabunPSK" panose="020B0500040200020003" pitchFamily="34" charset="-34"/>
              </a:rPr>
            </a:br>
            <a:endParaRPr lang="en-US" sz="3600" dirty="0">
              <a:solidFill>
                <a:schemeClr val="tx1"/>
              </a:solidFill>
            </a:endParaRPr>
          </a:p>
        </p:txBody>
      </p:sp>
      <p:sp>
        <p:nvSpPr>
          <p:cNvPr id="3" name="ตัวแทนเนื้อหา 2">
            <a:extLst>
              <a:ext uri="{FF2B5EF4-FFF2-40B4-BE49-F238E27FC236}">
                <a16:creationId xmlns:a16="http://schemas.microsoft.com/office/drawing/2014/main" id="{141B56EE-71E7-8801-536D-DC712413C60D}"/>
              </a:ext>
            </a:extLst>
          </p:cNvPr>
          <p:cNvSpPr>
            <a:spLocks noGrp="1"/>
          </p:cNvSpPr>
          <p:nvPr>
            <p:ph idx="1"/>
          </p:nvPr>
        </p:nvSpPr>
        <p:spPr>
          <a:xfrm>
            <a:off x="8129872" y="1349829"/>
            <a:ext cx="3866185" cy="5267474"/>
          </a:xfrm>
        </p:spPr>
        <p:txBody>
          <a:bodyPr>
            <a:noAutofit/>
          </a:bodyPr>
          <a:lstStyle/>
          <a:p>
            <a:pPr algn="thaiDist"/>
            <a:r>
              <a:rPr lang="en-US" b="1" dirty="0">
                <a:latin typeface="+mj-lt"/>
                <a:cs typeface="TH SarabunPSK" panose="020B0500040200020003" pitchFamily="34" charset="-34"/>
              </a:rPr>
              <a:t>Incipient Phase </a:t>
            </a:r>
          </a:p>
          <a:p>
            <a:pPr algn="thaiDist"/>
            <a:r>
              <a:rPr lang="en-US" sz="2000" dirty="0">
                <a:latin typeface="+mj-lt"/>
                <a:cs typeface="TH SarabunPSK" panose="020B0500040200020003" pitchFamily="34" charset="-34"/>
              </a:rPr>
              <a:t>The incipient phase occurs from the time the airplane stalls and starts rotating until the spin has fully developed. This phase may take two to four turns for most airplanes. In this phase, the aerodynamic and inertial forces have not achieved a balance. As the incipient phase develops, the indicated airspeed will generally stabilize at a low and constant airspeed and the symbolic airplane of the turn indicator should indicate the direction of the spin.</a:t>
            </a:r>
          </a:p>
        </p:txBody>
      </p:sp>
      <p:pic>
        <p:nvPicPr>
          <p:cNvPr id="4" name="รูปภาพ 3">
            <a:extLst>
              <a:ext uri="{FF2B5EF4-FFF2-40B4-BE49-F238E27FC236}">
                <a16:creationId xmlns:a16="http://schemas.microsoft.com/office/drawing/2014/main" id="{F3C66A3A-6A3B-4F9F-9F84-A493EC359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9" y="936116"/>
            <a:ext cx="7828090" cy="5270804"/>
          </a:xfrm>
          <a:prstGeom prst="rect">
            <a:avLst/>
          </a:prstGeom>
        </p:spPr>
      </p:pic>
      <p:sp>
        <p:nvSpPr>
          <p:cNvPr id="5" name="สี่เหลี่ยมผืนผ้า: มุมมน 4">
            <a:extLst>
              <a:ext uri="{FF2B5EF4-FFF2-40B4-BE49-F238E27FC236}">
                <a16:creationId xmlns:a16="http://schemas.microsoft.com/office/drawing/2014/main" id="{FFF2E1A8-513D-478C-A530-EBD40EE0E9C7}"/>
              </a:ext>
            </a:extLst>
          </p:cNvPr>
          <p:cNvSpPr/>
          <p:nvPr/>
        </p:nvSpPr>
        <p:spPr>
          <a:xfrm>
            <a:off x="5029200" y="1236474"/>
            <a:ext cx="2897512" cy="1253934"/>
          </a:xfrm>
          <a:prstGeom prst="roundRect">
            <a:avLst/>
          </a:prstGeom>
          <a:noFill/>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23433192"/>
      </p:ext>
    </p:extLst>
  </p:cSld>
  <p:clrMapOvr>
    <a:masterClrMapping/>
  </p:clrMapOvr>
</p:sld>
</file>

<file path=ppt/theme/theme1.xml><?xml version="1.0" encoding="utf-8"?>
<a:theme xmlns:a="http://schemas.openxmlformats.org/drawingml/2006/main" name="ความลึก">
  <a:themeElements>
    <a:clrScheme name="ความลึก">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ความลึก">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ความลึ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ความลึก">
  <a:themeElements>
    <a:clrScheme name="ความลึก">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ความลึก">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ความลึ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2_ความลึก">
  <a:themeElements>
    <a:clrScheme name="ความลึก">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ความลึก">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ความลึ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ธีมของ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3304</TotalTime>
  <Words>4519</Words>
  <Application>Microsoft Office PowerPoint</Application>
  <PresentationFormat>แบบจอกว้าง</PresentationFormat>
  <Paragraphs>559</Paragraphs>
  <Slides>114</Slides>
  <Notes>9</Notes>
  <HiddenSlides>5</HiddenSlides>
  <MMClips>0</MMClips>
  <ScaleCrop>false</ScaleCrop>
  <HeadingPairs>
    <vt:vector size="6" baseType="variant">
      <vt:variant>
        <vt:lpstr>ฟอนต์ที่ถูกใช้</vt:lpstr>
      </vt:variant>
      <vt:variant>
        <vt:i4>5</vt:i4>
      </vt:variant>
      <vt:variant>
        <vt:lpstr>ธีม</vt:lpstr>
      </vt:variant>
      <vt:variant>
        <vt:i4>3</vt:i4>
      </vt:variant>
      <vt:variant>
        <vt:lpstr>ชื่อเรื่องสไลด์</vt:lpstr>
      </vt:variant>
      <vt:variant>
        <vt:i4>114</vt:i4>
      </vt:variant>
    </vt:vector>
  </HeadingPairs>
  <TitlesOfParts>
    <vt:vector size="122" baseType="lpstr">
      <vt:lpstr>Aptos</vt:lpstr>
      <vt:lpstr>Arial</vt:lpstr>
      <vt:lpstr>Corbel</vt:lpstr>
      <vt:lpstr>Kanit</vt:lpstr>
      <vt:lpstr>TH SarabunPSK</vt:lpstr>
      <vt:lpstr>ความลึก</vt:lpstr>
      <vt:lpstr>1_ความลึก</vt:lpstr>
      <vt:lpstr>2_ความลึก</vt:lpstr>
      <vt:lpstr> Upset Prevention and Recovery Training </vt:lpstr>
      <vt:lpstr>หัวข้อในการนำเสนอ</vt:lpstr>
      <vt:lpstr>ที่มาและองค์ประกอบของUPRT</vt:lpstr>
      <vt:lpstr>อักษรย่อยที่สำคัญ</vt:lpstr>
      <vt:lpstr>UPRT</vt:lpstr>
      <vt:lpstr>Timeline </vt:lpstr>
      <vt:lpstr>Timeline </vt:lpstr>
      <vt:lpstr>Timeline </vt:lpstr>
      <vt:lpstr>UPRT</vt:lpstr>
      <vt:lpstr>UPRT</vt:lpstr>
      <vt:lpstr>Definition of UPSET</vt:lpstr>
      <vt:lpstr>Key of  Training</vt:lpstr>
      <vt:lpstr>Knowledge   ความรู้ที่เกี่ยวข้อง</vt:lpstr>
      <vt:lpstr>Aerodynamic</vt:lpstr>
      <vt:lpstr>Aerodynamic</vt:lpstr>
      <vt:lpstr>Angle of attack (AOA) </vt:lpstr>
      <vt:lpstr>Critical Angle of attack </vt:lpstr>
      <vt:lpstr>Stall </vt:lpstr>
      <vt:lpstr>Energy Management</vt:lpstr>
      <vt:lpstr>Three Sources of Ennergy</vt:lpstr>
      <vt:lpstr>Energy Relationship</vt:lpstr>
      <vt:lpstr>VG Diagram  Velocity-Load Factor Diagram</vt:lpstr>
      <vt:lpstr>งานนำเสนอ PowerPoint</vt:lpstr>
      <vt:lpstr>งานนำเสนอ PowerPoint</vt:lpstr>
      <vt:lpstr>งานนำเสนอ PowerPoint</vt:lpstr>
      <vt:lpstr>งานนำเสนอ PowerPoint</vt:lpstr>
      <vt:lpstr>Load Factor</vt:lpstr>
      <vt:lpstr>Load Factor</vt:lpstr>
      <vt:lpstr>Load Factor</vt:lpstr>
      <vt:lpstr>Causes And Contribution Faction of  Upset</vt:lpstr>
      <vt:lpstr>Causes And Contribution Faction of Upset</vt:lpstr>
      <vt:lpstr>Environment</vt:lpstr>
      <vt:lpstr>งานนำเสนอ PowerPoint</vt:lpstr>
      <vt:lpstr>Environment</vt:lpstr>
      <vt:lpstr>Environment</vt:lpstr>
      <vt:lpstr>Environment</vt:lpstr>
      <vt:lpstr>Environment</vt:lpstr>
      <vt:lpstr>Environment</vt:lpstr>
      <vt:lpstr>Environment</vt:lpstr>
      <vt:lpstr>Environment</vt:lpstr>
      <vt:lpstr>Environment</vt:lpstr>
      <vt:lpstr>Environment</vt:lpstr>
      <vt:lpstr>Pilot-induced</vt:lpstr>
      <vt:lpstr>Pilot-induced</vt:lpstr>
      <vt:lpstr>Pilot-induced</vt:lpstr>
      <vt:lpstr>Pilot-induced</vt:lpstr>
      <vt:lpstr>Pilot-induced</vt:lpstr>
      <vt:lpstr>Pilot-induced</vt:lpstr>
      <vt:lpstr>Pilot-induced</vt:lpstr>
      <vt:lpstr>Pilot-induced</vt:lpstr>
      <vt:lpstr>System Anomalies</vt:lpstr>
      <vt:lpstr>System Anomalies</vt:lpstr>
      <vt:lpstr>System Anomalies</vt:lpstr>
      <vt:lpstr>System Anomalies</vt:lpstr>
      <vt:lpstr>UPRT Strategy</vt:lpstr>
      <vt:lpstr>UPRT Strategy</vt:lpstr>
      <vt:lpstr>UPRT Strategy</vt:lpstr>
      <vt:lpstr>UPRT Strategy</vt:lpstr>
      <vt:lpstr>UPRT Strategy</vt:lpstr>
      <vt:lpstr>UPRT Strategy</vt:lpstr>
      <vt:lpstr>UPRT Strategy</vt:lpstr>
      <vt:lpstr>UPRT Strategy</vt:lpstr>
      <vt:lpstr>UPRT Strategy</vt:lpstr>
      <vt:lpstr>UPRT Strategy</vt:lpstr>
      <vt:lpstr>UPRT Strategy</vt:lpstr>
      <vt:lpstr>งานนำเสนอ PowerPoint</vt:lpstr>
      <vt:lpstr>Unusual Attitudes Versus Upsets </vt:lpstr>
      <vt:lpstr>Definition of UPSET</vt:lpstr>
      <vt:lpstr>Upset Prevention and Recovery Training</vt:lpstr>
      <vt:lpstr>งานนำเสนอ PowerPoint</vt:lpstr>
      <vt:lpstr>UPRT is different from aerobatic training</vt:lpstr>
      <vt:lpstr>Aerobatic VS Upset Prevention &amp; Recovery</vt:lpstr>
      <vt:lpstr>งานนำเสนอ PowerPoint</vt:lpstr>
      <vt:lpstr>Upset Prevention and Recovery Training (UPRT)  </vt:lpstr>
      <vt:lpstr>Air work </vt:lpstr>
      <vt:lpstr>Slow Flight  </vt:lpstr>
      <vt:lpstr>งานนำเสนอ PowerPoint</vt:lpstr>
      <vt:lpstr>Slow Flight </vt:lpstr>
      <vt:lpstr>Slow Flight </vt:lpstr>
      <vt:lpstr>Slow Flight </vt:lpstr>
      <vt:lpstr>Slow Flight </vt:lpstr>
      <vt:lpstr>Stall  </vt:lpstr>
      <vt:lpstr>STALL</vt:lpstr>
      <vt:lpstr>STALL</vt:lpstr>
      <vt:lpstr>STALL</vt:lpstr>
      <vt:lpstr>STALL</vt:lpstr>
      <vt:lpstr>STALL</vt:lpstr>
      <vt:lpstr>STALL</vt:lpstr>
      <vt:lpstr>Stall Training </vt:lpstr>
      <vt:lpstr>Stall Training (Power on stall)</vt:lpstr>
      <vt:lpstr>Stall Training (Power off stall)</vt:lpstr>
      <vt:lpstr>Stall Training </vt:lpstr>
      <vt:lpstr>Stall Training </vt:lpstr>
      <vt:lpstr>Stall Training </vt:lpstr>
      <vt:lpstr>SPIN</vt:lpstr>
      <vt:lpstr>Spin Awareness</vt:lpstr>
      <vt:lpstr>Spin Procedures </vt:lpstr>
      <vt:lpstr>Spin Procedures </vt:lpstr>
      <vt:lpstr>Spin Procedures </vt:lpstr>
      <vt:lpstr>Spin Procedures </vt:lpstr>
      <vt:lpstr>Spin Procedures </vt:lpstr>
      <vt:lpstr>Spin Procedures</vt:lpstr>
      <vt:lpstr>งานนำเสนอ PowerPoint</vt:lpstr>
      <vt:lpstr>Spiral Dive </vt:lpstr>
      <vt:lpstr>งานนำเสนอ PowerPoint</vt:lpstr>
      <vt:lpstr>งานนำเสนอ PowerPoint</vt:lpstr>
      <vt:lpstr>UNUSUAL ATTITUDE RECOVERY</vt:lpstr>
      <vt:lpstr>UNUSUAL ATTITUDE RECOVERY</vt:lpstr>
      <vt:lpstr>UNUSUAL ATTITUDE RECOVERY</vt:lpstr>
      <vt:lpstr>UNUSUAL ATTITUDE RECOVERY</vt:lpstr>
      <vt:lpstr>UNUSUAL ATTITUDE RECOVERY</vt:lpstr>
      <vt:lpstr>UNUSUAL ATTITUDE RECOVERY</vt:lpstr>
      <vt:lpstr>งานนำเสนอ PowerPoint</vt:lpstr>
      <vt:lpstr>งานนำเสนอ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ศตพล อรัญศรี</dc:creator>
  <cp:lastModifiedBy>ศตพล อรัญศรี</cp:lastModifiedBy>
  <cp:revision>14</cp:revision>
  <dcterms:created xsi:type="dcterms:W3CDTF">2025-08-07T14:28:00Z</dcterms:created>
  <dcterms:modified xsi:type="dcterms:W3CDTF">2026-05-26T14:31:36Z</dcterms:modified>
</cp:coreProperties>
</file>